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12192000"/>
  <p:custShowLst>
    <p:custShow name="Jedna lekcja — 45 minut" id="0">
      <p:sldLst>
        <p:sld r:id="rId2"/>
        <p:sld r:id="rId4"/>
        <p:sld r:id="rId5"/>
        <p:sld r:id="rId8"/>
        <p:sld r:id="rId11"/>
        <p:sld r:id="rId12"/>
        <p:sld r:id="rId14"/>
        <p:sld r:id="rId15"/>
        <p:sld r:id="rId17"/>
        <p:sld r:id="rId20"/>
        <p:sld r:id="rId21"/>
        <p:sld r:id="rId22"/>
        <p:sld r:id="rId23"/>
        <p:sld r:id="rId25"/>
        <p:sld r:id="rId30"/>
        <p:sld r:id="rId31"/>
        <p:sld r:id="rId32"/>
        <p:sld r:id="rId35"/>
        <p:sld r:id="rId36"/>
      </p:sldLst>
    </p:custShow>
    <p:custShow name="Dwa spotkania — 2 × 45 minut" id="1">
      <p:sldLst>
        <p:sld r:id="rId2"/>
        <p:sld r:id="rId3"/>
        <p:sld r:id="rId4"/>
        <p:sld r:id="rId5"/>
        <p:sld r:id="rId6"/>
        <p:sld r:id="rId7"/>
        <p:sld r:id="rId8"/>
        <p:sld r:id="rId9"/>
        <p:sld r:id="rId10"/>
        <p:sld r:id="rId11"/>
        <p:sld r:id="rId12"/>
        <p:sld r:id="rId13"/>
        <p:sld r:id="rId14"/>
        <p:sld r:id="rId15"/>
        <p:sld r:id="rId16"/>
        <p:sld r:id="rId17"/>
        <p:sld r:id="rId18"/>
        <p:sld r:id="rId19"/>
        <p:sld r:id="rId20"/>
        <p:sld r:id="rId21"/>
        <p:sld r:id="rId22"/>
        <p:sld r:id="rId23"/>
        <p:sld r:id="rId24"/>
        <p:sld r:id="rId25"/>
        <p:sld r:id="rId26"/>
        <p:sld r:id="rId27"/>
        <p:sld r:id="rId28"/>
        <p:sld r:id="rId29"/>
        <p:sld r:id="rId30"/>
        <p:sld r:id="rId31"/>
        <p:sld r:id="rId32"/>
        <p:sld r:id="rId33"/>
        <p:sld r:id="rId34"/>
        <p:sld r:id="rId35"/>
        <p:sld r:id="rId36"/>
      </p:sldLst>
    </p:custShow>
  </p:custShow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DADD9C-3D50-4DF9-8317-81D6057720C7}" v="2" dt="2026-10-13T10:58:04.1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1" d="100"/>
          <a:sy n="121" d="100"/>
        </p:scale>
        <p:origin x="485"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ol Sadlowski" userId="2c6e979fb300910e" providerId="LiveId" clId="{3851A9AF-C62C-4C36-9F5B-A54DF0AB4F76}"/>
    <pc:docChg chg="custSel modSld">
      <pc:chgData name="Karol Sadlowski" userId="2c6e979fb300910e" providerId="LiveId" clId="{3851A9AF-C62C-4C36-9F5B-A54DF0AB4F76}" dt="2026-10-13T11:01:25.822" v="40" actId="478"/>
      <pc:docMkLst>
        <pc:docMk/>
      </pc:docMkLst>
      <pc:sldChg chg="addSp delSp modSp mod">
        <pc:chgData name="Karol Sadlowski" userId="2c6e979fb300910e" providerId="LiveId" clId="{3851A9AF-C62C-4C36-9F5B-A54DF0AB4F76}" dt="2026-10-13T11:00:49.456" v="39" actId="20577"/>
        <pc:sldMkLst>
          <pc:docMk/>
          <pc:sldMk cId="0" sldId="256"/>
        </pc:sldMkLst>
        <pc:spChg chg="mod">
          <ac:chgData name="Karol Sadlowski" userId="2c6e979fb300910e" providerId="LiveId" clId="{3851A9AF-C62C-4C36-9F5B-A54DF0AB4F76}" dt="2026-10-13T11:00:49.456" v="39" actId="20577"/>
          <ac:spMkLst>
            <pc:docMk/>
            <pc:sldMk cId="0" sldId="256"/>
            <ac:spMk id="10" creationId="{00000000-0000-0000-0000-000000000000}"/>
          </ac:spMkLst>
        </pc:spChg>
        <pc:spChg chg="add del mod">
          <ac:chgData name="Karol Sadlowski" userId="2c6e979fb300910e" providerId="LiveId" clId="{3851A9AF-C62C-4C36-9F5B-A54DF0AB4F76}" dt="2026-10-13T10:57:58.475" v="3"/>
          <ac:spMkLst>
            <pc:docMk/>
            <pc:sldMk cId="0" sldId="256"/>
            <ac:spMk id="16" creationId="{11F17F40-88A2-B51F-DFB5-4850771499A3}"/>
          </ac:spMkLst>
        </pc:spChg>
        <pc:picChg chg="del">
          <ac:chgData name="Karol Sadlowski" userId="2c6e979fb300910e" providerId="LiveId" clId="{3851A9AF-C62C-4C36-9F5B-A54DF0AB4F76}" dt="2026-10-13T10:57:49.903" v="0" actId="478"/>
          <ac:picMkLst>
            <pc:docMk/>
            <pc:sldMk cId="0" sldId="256"/>
            <ac:picMk id="5" creationId="{00000000-0000-0000-0000-000000000000}"/>
          </ac:picMkLst>
        </pc:picChg>
        <pc:picChg chg="add mod">
          <ac:chgData name="Karol Sadlowski" userId="2c6e979fb300910e" providerId="LiveId" clId="{3851A9AF-C62C-4C36-9F5B-A54DF0AB4F76}" dt="2026-10-13T10:58:08.619" v="5" actId="1076"/>
          <ac:picMkLst>
            <pc:docMk/>
            <pc:sldMk cId="0" sldId="256"/>
            <ac:picMk id="17" creationId="{B645B358-22C8-69D4-D782-302ED3624885}"/>
          </ac:picMkLst>
        </pc:picChg>
      </pc:sldChg>
      <pc:sldChg chg="delSp mod">
        <pc:chgData name="Karol Sadlowski" userId="2c6e979fb300910e" providerId="LiveId" clId="{3851A9AF-C62C-4C36-9F5B-A54DF0AB4F76}" dt="2026-10-13T10:58:15.242" v="6" actId="478"/>
        <pc:sldMkLst>
          <pc:docMk/>
          <pc:sldMk cId="0" sldId="257"/>
        </pc:sldMkLst>
        <pc:picChg chg="del">
          <ac:chgData name="Karol Sadlowski" userId="2c6e979fb300910e" providerId="LiveId" clId="{3851A9AF-C62C-4C36-9F5B-A54DF0AB4F76}" dt="2026-10-13T10:58:15.242" v="6" actId="478"/>
          <ac:picMkLst>
            <pc:docMk/>
            <pc:sldMk cId="0" sldId="257"/>
            <ac:picMk id="3" creationId="{00000000-0000-0000-0000-000000000000}"/>
          </ac:picMkLst>
        </pc:picChg>
      </pc:sldChg>
      <pc:sldChg chg="delSp mod">
        <pc:chgData name="Karol Sadlowski" userId="2c6e979fb300910e" providerId="LiveId" clId="{3851A9AF-C62C-4C36-9F5B-A54DF0AB4F76}" dt="2026-10-13T10:58:19.266" v="7" actId="478"/>
        <pc:sldMkLst>
          <pc:docMk/>
          <pc:sldMk cId="0" sldId="258"/>
        </pc:sldMkLst>
        <pc:picChg chg="del">
          <ac:chgData name="Karol Sadlowski" userId="2c6e979fb300910e" providerId="LiveId" clId="{3851A9AF-C62C-4C36-9F5B-A54DF0AB4F76}" dt="2026-10-13T10:58:19.266" v="7" actId="478"/>
          <ac:picMkLst>
            <pc:docMk/>
            <pc:sldMk cId="0" sldId="258"/>
            <ac:picMk id="3" creationId="{00000000-0000-0000-0000-000000000000}"/>
          </ac:picMkLst>
        </pc:picChg>
      </pc:sldChg>
      <pc:sldChg chg="delSp mod">
        <pc:chgData name="Karol Sadlowski" userId="2c6e979fb300910e" providerId="LiveId" clId="{3851A9AF-C62C-4C36-9F5B-A54DF0AB4F76}" dt="2026-10-13T10:58:20.776" v="8" actId="478"/>
        <pc:sldMkLst>
          <pc:docMk/>
          <pc:sldMk cId="0" sldId="259"/>
        </pc:sldMkLst>
        <pc:picChg chg="del">
          <ac:chgData name="Karol Sadlowski" userId="2c6e979fb300910e" providerId="LiveId" clId="{3851A9AF-C62C-4C36-9F5B-A54DF0AB4F76}" dt="2026-10-13T10:58:20.776" v="8" actId="478"/>
          <ac:picMkLst>
            <pc:docMk/>
            <pc:sldMk cId="0" sldId="259"/>
            <ac:picMk id="3" creationId="{00000000-0000-0000-0000-000000000000}"/>
          </ac:picMkLst>
        </pc:picChg>
      </pc:sldChg>
      <pc:sldChg chg="delSp mod">
        <pc:chgData name="Karol Sadlowski" userId="2c6e979fb300910e" providerId="LiveId" clId="{3851A9AF-C62C-4C36-9F5B-A54DF0AB4F76}" dt="2026-10-13T10:58:22.170" v="9" actId="478"/>
        <pc:sldMkLst>
          <pc:docMk/>
          <pc:sldMk cId="0" sldId="260"/>
        </pc:sldMkLst>
        <pc:picChg chg="del">
          <ac:chgData name="Karol Sadlowski" userId="2c6e979fb300910e" providerId="LiveId" clId="{3851A9AF-C62C-4C36-9F5B-A54DF0AB4F76}" dt="2026-10-13T10:58:22.170" v="9" actId="478"/>
          <ac:picMkLst>
            <pc:docMk/>
            <pc:sldMk cId="0" sldId="260"/>
            <ac:picMk id="3" creationId="{00000000-0000-0000-0000-000000000000}"/>
          </ac:picMkLst>
        </pc:picChg>
      </pc:sldChg>
      <pc:sldChg chg="delSp mod">
        <pc:chgData name="Karol Sadlowski" userId="2c6e979fb300910e" providerId="LiveId" clId="{3851A9AF-C62C-4C36-9F5B-A54DF0AB4F76}" dt="2026-10-13T10:58:23.322" v="10" actId="478"/>
        <pc:sldMkLst>
          <pc:docMk/>
          <pc:sldMk cId="0" sldId="261"/>
        </pc:sldMkLst>
        <pc:picChg chg="del">
          <ac:chgData name="Karol Sadlowski" userId="2c6e979fb300910e" providerId="LiveId" clId="{3851A9AF-C62C-4C36-9F5B-A54DF0AB4F76}" dt="2026-10-13T10:58:23.322" v="10" actId="478"/>
          <ac:picMkLst>
            <pc:docMk/>
            <pc:sldMk cId="0" sldId="261"/>
            <ac:picMk id="3" creationId="{00000000-0000-0000-0000-000000000000}"/>
          </ac:picMkLst>
        </pc:picChg>
      </pc:sldChg>
      <pc:sldChg chg="delSp mod">
        <pc:chgData name="Karol Sadlowski" userId="2c6e979fb300910e" providerId="LiveId" clId="{3851A9AF-C62C-4C36-9F5B-A54DF0AB4F76}" dt="2026-10-13T10:58:24.620" v="11" actId="478"/>
        <pc:sldMkLst>
          <pc:docMk/>
          <pc:sldMk cId="0" sldId="262"/>
        </pc:sldMkLst>
        <pc:picChg chg="del">
          <ac:chgData name="Karol Sadlowski" userId="2c6e979fb300910e" providerId="LiveId" clId="{3851A9AF-C62C-4C36-9F5B-A54DF0AB4F76}" dt="2026-10-13T10:58:24.620" v="11" actId="478"/>
          <ac:picMkLst>
            <pc:docMk/>
            <pc:sldMk cId="0" sldId="262"/>
            <ac:picMk id="3" creationId="{00000000-0000-0000-0000-000000000000}"/>
          </ac:picMkLst>
        </pc:picChg>
      </pc:sldChg>
      <pc:sldChg chg="delSp mod">
        <pc:chgData name="Karol Sadlowski" userId="2c6e979fb300910e" providerId="LiveId" clId="{3851A9AF-C62C-4C36-9F5B-A54DF0AB4F76}" dt="2026-10-13T10:58:25.773" v="12" actId="478"/>
        <pc:sldMkLst>
          <pc:docMk/>
          <pc:sldMk cId="0" sldId="263"/>
        </pc:sldMkLst>
        <pc:picChg chg="del">
          <ac:chgData name="Karol Sadlowski" userId="2c6e979fb300910e" providerId="LiveId" clId="{3851A9AF-C62C-4C36-9F5B-A54DF0AB4F76}" dt="2026-10-13T10:58:25.773" v="12" actId="478"/>
          <ac:picMkLst>
            <pc:docMk/>
            <pc:sldMk cId="0" sldId="263"/>
            <ac:picMk id="3" creationId="{00000000-0000-0000-0000-000000000000}"/>
          </ac:picMkLst>
        </pc:picChg>
      </pc:sldChg>
      <pc:sldChg chg="delSp mod">
        <pc:chgData name="Karol Sadlowski" userId="2c6e979fb300910e" providerId="LiveId" clId="{3851A9AF-C62C-4C36-9F5B-A54DF0AB4F76}" dt="2026-10-13T10:58:27.042" v="13" actId="478"/>
        <pc:sldMkLst>
          <pc:docMk/>
          <pc:sldMk cId="0" sldId="264"/>
        </pc:sldMkLst>
        <pc:picChg chg="del">
          <ac:chgData name="Karol Sadlowski" userId="2c6e979fb300910e" providerId="LiveId" clId="{3851A9AF-C62C-4C36-9F5B-A54DF0AB4F76}" dt="2026-10-13T10:58:27.042" v="13" actId="478"/>
          <ac:picMkLst>
            <pc:docMk/>
            <pc:sldMk cId="0" sldId="264"/>
            <ac:picMk id="3" creationId="{00000000-0000-0000-0000-000000000000}"/>
          </ac:picMkLst>
        </pc:picChg>
      </pc:sldChg>
      <pc:sldChg chg="delSp mod">
        <pc:chgData name="Karol Sadlowski" userId="2c6e979fb300910e" providerId="LiveId" clId="{3851A9AF-C62C-4C36-9F5B-A54DF0AB4F76}" dt="2026-10-13T10:58:28.159" v="14" actId="478"/>
        <pc:sldMkLst>
          <pc:docMk/>
          <pc:sldMk cId="0" sldId="265"/>
        </pc:sldMkLst>
        <pc:picChg chg="del">
          <ac:chgData name="Karol Sadlowski" userId="2c6e979fb300910e" providerId="LiveId" clId="{3851A9AF-C62C-4C36-9F5B-A54DF0AB4F76}" dt="2026-10-13T10:58:28.159" v="14" actId="478"/>
          <ac:picMkLst>
            <pc:docMk/>
            <pc:sldMk cId="0" sldId="265"/>
            <ac:picMk id="3" creationId="{00000000-0000-0000-0000-000000000000}"/>
          </ac:picMkLst>
        </pc:picChg>
      </pc:sldChg>
      <pc:sldChg chg="delSp mod">
        <pc:chgData name="Karol Sadlowski" userId="2c6e979fb300910e" providerId="LiveId" clId="{3851A9AF-C62C-4C36-9F5B-A54DF0AB4F76}" dt="2026-10-13T10:58:30.233" v="15" actId="478"/>
        <pc:sldMkLst>
          <pc:docMk/>
          <pc:sldMk cId="0" sldId="266"/>
        </pc:sldMkLst>
        <pc:picChg chg="del">
          <ac:chgData name="Karol Sadlowski" userId="2c6e979fb300910e" providerId="LiveId" clId="{3851A9AF-C62C-4C36-9F5B-A54DF0AB4F76}" dt="2026-10-13T10:58:30.233" v="15" actId="478"/>
          <ac:picMkLst>
            <pc:docMk/>
            <pc:sldMk cId="0" sldId="266"/>
            <ac:picMk id="3" creationId="{00000000-0000-0000-0000-000000000000}"/>
          </ac:picMkLst>
        </pc:picChg>
      </pc:sldChg>
      <pc:sldChg chg="delSp mod">
        <pc:chgData name="Karol Sadlowski" userId="2c6e979fb300910e" providerId="LiveId" clId="{3851A9AF-C62C-4C36-9F5B-A54DF0AB4F76}" dt="2026-10-13T10:58:31.472" v="16" actId="478"/>
        <pc:sldMkLst>
          <pc:docMk/>
          <pc:sldMk cId="0" sldId="267"/>
        </pc:sldMkLst>
        <pc:picChg chg="del">
          <ac:chgData name="Karol Sadlowski" userId="2c6e979fb300910e" providerId="LiveId" clId="{3851A9AF-C62C-4C36-9F5B-A54DF0AB4F76}" dt="2026-10-13T10:58:31.472" v="16" actId="478"/>
          <ac:picMkLst>
            <pc:docMk/>
            <pc:sldMk cId="0" sldId="267"/>
            <ac:picMk id="3" creationId="{00000000-0000-0000-0000-000000000000}"/>
          </ac:picMkLst>
        </pc:picChg>
      </pc:sldChg>
      <pc:sldChg chg="delSp mod">
        <pc:chgData name="Karol Sadlowski" userId="2c6e979fb300910e" providerId="LiveId" clId="{3851A9AF-C62C-4C36-9F5B-A54DF0AB4F76}" dt="2026-10-13T10:58:32.673" v="17" actId="478"/>
        <pc:sldMkLst>
          <pc:docMk/>
          <pc:sldMk cId="0" sldId="268"/>
        </pc:sldMkLst>
        <pc:picChg chg="del">
          <ac:chgData name="Karol Sadlowski" userId="2c6e979fb300910e" providerId="LiveId" clId="{3851A9AF-C62C-4C36-9F5B-A54DF0AB4F76}" dt="2026-10-13T10:58:32.673" v="17" actId="478"/>
          <ac:picMkLst>
            <pc:docMk/>
            <pc:sldMk cId="0" sldId="268"/>
            <ac:picMk id="3" creationId="{00000000-0000-0000-0000-000000000000}"/>
          </ac:picMkLst>
        </pc:picChg>
      </pc:sldChg>
      <pc:sldChg chg="delSp mod">
        <pc:chgData name="Karol Sadlowski" userId="2c6e979fb300910e" providerId="LiveId" clId="{3851A9AF-C62C-4C36-9F5B-A54DF0AB4F76}" dt="2026-10-13T10:58:33.905" v="18" actId="478"/>
        <pc:sldMkLst>
          <pc:docMk/>
          <pc:sldMk cId="0" sldId="269"/>
        </pc:sldMkLst>
        <pc:picChg chg="del">
          <ac:chgData name="Karol Sadlowski" userId="2c6e979fb300910e" providerId="LiveId" clId="{3851A9AF-C62C-4C36-9F5B-A54DF0AB4F76}" dt="2026-10-13T10:58:33.905" v="18" actId="478"/>
          <ac:picMkLst>
            <pc:docMk/>
            <pc:sldMk cId="0" sldId="269"/>
            <ac:picMk id="3" creationId="{00000000-0000-0000-0000-000000000000}"/>
          </ac:picMkLst>
        </pc:picChg>
      </pc:sldChg>
      <pc:sldChg chg="delSp mod">
        <pc:chgData name="Karol Sadlowski" userId="2c6e979fb300910e" providerId="LiveId" clId="{3851A9AF-C62C-4C36-9F5B-A54DF0AB4F76}" dt="2026-10-13T10:58:35.257" v="19" actId="478"/>
        <pc:sldMkLst>
          <pc:docMk/>
          <pc:sldMk cId="0" sldId="270"/>
        </pc:sldMkLst>
        <pc:picChg chg="del">
          <ac:chgData name="Karol Sadlowski" userId="2c6e979fb300910e" providerId="LiveId" clId="{3851A9AF-C62C-4C36-9F5B-A54DF0AB4F76}" dt="2026-10-13T10:58:35.257" v="19" actId="478"/>
          <ac:picMkLst>
            <pc:docMk/>
            <pc:sldMk cId="0" sldId="270"/>
            <ac:picMk id="3" creationId="{00000000-0000-0000-0000-000000000000}"/>
          </ac:picMkLst>
        </pc:picChg>
      </pc:sldChg>
      <pc:sldChg chg="delSp mod">
        <pc:chgData name="Karol Sadlowski" userId="2c6e979fb300910e" providerId="LiveId" clId="{3851A9AF-C62C-4C36-9F5B-A54DF0AB4F76}" dt="2026-10-13T10:58:36.499" v="20" actId="478"/>
        <pc:sldMkLst>
          <pc:docMk/>
          <pc:sldMk cId="0" sldId="271"/>
        </pc:sldMkLst>
        <pc:picChg chg="del">
          <ac:chgData name="Karol Sadlowski" userId="2c6e979fb300910e" providerId="LiveId" clId="{3851A9AF-C62C-4C36-9F5B-A54DF0AB4F76}" dt="2026-10-13T10:58:36.499" v="20" actId="478"/>
          <ac:picMkLst>
            <pc:docMk/>
            <pc:sldMk cId="0" sldId="271"/>
            <ac:picMk id="3" creationId="{00000000-0000-0000-0000-000000000000}"/>
          </ac:picMkLst>
        </pc:picChg>
      </pc:sldChg>
      <pc:sldChg chg="delSp mod">
        <pc:chgData name="Karol Sadlowski" userId="2c6e979fb300910e" providerId="LiveId" clId="{3851A9AF-C62C-4C36-9F5B-A54DF0AB4F76}" dt="2026-10-13T10:58:37.616" v="21" actId="478"/>
        <pc:sldMkLst>
          <pc:docMk/>
          <pc:sldMk cId="0" sldId="272"/>
        </pc:sldMkLst>
        <pc:picChg chg="del">
          <ac:chgData name="Karol Sadlowski" userId="2c6e979fb300910e" providerId="LiveId" clId="{3851A9AF-C62C-4C36-9F5B-A54DF0AB4F76}" dt="2026-10-13T10:58:37.616" v="21" actId="478"/>
          <ac:picMkLst>
            <pc:docMk/>
            <pc:sldMk cId="0" sldId="272"/>
            <ac:picMk id="3" creationId="{00000000-0000-0000-0000-000000000000}"/>
          </ac:picMkLst>
        </pc:picChg>
      </pc:sldChg>
      <pc:sldChg chg="delSp mod">
        <pc:chgData name="Karol Sadlowski" userId="2c6e979fb300910e" providerId="LiveId" clId="{3851A9AF-C62C-4C36-9F5B-A54DF0AB4F76}" dt="2026-10-13T10:58:38.764" v="22" actId="478"/>
        <pc:sldMkLst>
          <pc:docMk/>
          <pc:sldMk cId="0" sldId="273"/>
        </pc:sldMkLst>
        <pc:picChg chg="del">
          <ac:chgData name="Karol Sadlowski" userId="2c6e979fb300910e" providerId="LiveId" clId="{3851A9AF-C62C-4C36-9F5B-A54DF0AB4F76}" dt="2026-10-13T10:58:38.764" v="22" actId="478"/>
          <ac:picMkLst>
            <pc:docMk/>
            <pc:sldMk cId="0" sldId="273"/>
            <ac:picMk id="3" creationId="{00000000-0000-0000-0000-000000000000}"/>
          </ac:picMkLst>
        </pc:picChg>
      </pc:sldChg>
      <pc:sldChg chg="delSp mod">
        <pc:chgData name="Karol Sadlowski" userId="2c6e979fb300910e" providerId="LiveId" clId="{3851A9AF-C62C-4C36-9F5B-A54DF0AB4F76}" dt="2026-10-13T10:58:39.955" v="23" actId="478"/>
        <pc:sldMkLst>
          <pc:docMk/>
          <pc:sldMk cId="0" sldId="274"/>
        </pc:sldMkLst>
        <pc:picChg chg="del">
          <ac:chgData name="Karol Sadlowski" userId="2c6e979fb300910e" providerId="LiveId" clId="{3851A9AF-C62C-4C36-9F5B-A54DF0AB4F76}" dt="2026-10-13T10:58:39.955" v="23" actId="478"/>
          <ac:picMkLst>
            <pc:docMk/>
            <pc:sldMk cId="0" sldId="274"/>
            <ac:picMk id="3" creationId="{00000000-0000-0000-0000-000000000000}"/>
          </ac:picMkLst>
        </pc:picChg>
      </pc:sldChg>
      <pc:sldChg chg="delSp mod">
        <pc:chgData name="Karol Sadlowski" userId="2c6e979fb300910e" providerId="LiveId" clId="{3851A9AF-C62C-4C36-9F5B-A54DF0AB4F76}" dt="2026-10-13T10:58:41.092" v="24" actId="478"/>
        <pc:sldMkLst>
          <pc:docMk/>
          <pc:sldMk cId="0" sldId="275"/>
        </pc:sldMkLst>
        <pc:picChg chg="del">
          <ac:chgData name="Karol Sadlowski" userId="2c6e979fb300910e" providerId="LiveId" clId="{3851A9AF-C62C-4C36-9F5B-A54DF0AB4F76}" dt="2026-10-13T10:58:41.092" v="24" actId="478"/>
          <ac:picMkLst>
            <pc:docMk/>
            <pc:sldMk cId="0" sldId="275"/>
            <ac:picMk id="3" creationId="{00000000-0000-0000-0000-000000000000}"/>
          </ac:picMkLst>
        </pc:picChg>
      </pc:sldChg>
      <pc:sldChg chg="delSp mod">
        <pc:chgData name="Karol Sadlowski" userId="2c6e979fb300910e" providerId="LiveId" clId="{3851A9AF-C62C-4C36-9F5B-A54DF0AB4F76}" dt="2026-10-13T11:01:25.822" v="40" actId="478"/>
        <pc:sldMkLst>
          <pc:docMk/>
          <pc:sldMk cId="0" sldId="276"/>
        </pc:sldMkLst>
        <pc:picChg chg="del">
          <ac:chgData name="Karol Sadlowski" userId="2c6e979fb300910e" providerId="LiveId" clId="{3851A9AF-C62C-4C36-9F5B-A54DF0AB4F76}" dt="2026-10-13T11:01:25.822" v="40" actId="478"/>
          <ac:picMkLst>
            <pc:docMk/>
            <pc:sldMk cId="0" sldId="276"/>
            <ac:picMk id="3" creationId="{00000000-0000-0000-0000-000000000000}"/>
          </ac:picMkLst>
        </pc:picChg>
      </pc:sldChg>
      <pc:sldChg chg="delSp mod">
        <pc:chgData name="Karol Sadlowski" userId="2c6e979fb300910e" providerId="LiveId" clId="{3851A9AF-C62C-4C36-9F5B-A54DF0AB4F76}" dt="2026-10-13T10:58:42.331" v="25" actId="478"/>
        <pc:sldMkLst>
          <pc:docMk/>
          <pc:sldMk cId="0" sldId="277"/>
        </pc:sldMkLst>
        <pc:picChg chg="del">
          <ac:chgData name="Karol Sadlowski" userId="2c6e979fb300910e" providerId="LiveId" clId="{3851A9AF-C62C-4C36-9F5B-A54DF0AB4F76}" dt="2026-10-13T10:58:42.331" v="25" actId="478"/>
          <ac:picMkLst>
            <pc:docMk/>
            <pc:sldMk cId="0" sldId="277"/>
            <ac:picMk id="3" creationId="{00000000-0000-0000-0000-000000000000}"/>
          </ac:picMkLst>
        </pc:picChg>
      </pc:sldChg>
      <pc:sldChg chg="delSp mod">
        <pc:chgData name="Karol Sadlowski" userId="2c6e979fb300910e" providerId="LiveId" clId="{3851A9AF-C62C-4C36-9F5B-A54DF0AB4F76}" dt="2026-10-13T10:58:43.569" v="26" actId="478"/>
        <pc:sldMkLst>
          <pc:docMk/>
          <pc:sldMk cId="0" sldId="278"/>
        </pc:sldMkLst>
        <pc:picChg chg="del">
          <ac:chgData name="Karol Sadlowski" userId="2c6e979fb300910e" providerId="LiveId" clId="{3851A9AF-C62C-4C36-9F5B-A54DF0AB4F76}" dt="2026-10-13T10:58:43.569" v="26" actId="478"/>
          <ac:picMkLst>
            <pc:docMk/>
            <pc:sldMk cId="0" sldId="278"/>
            <ac:picMk id="3" creationId="{00000000-0000-0000-0000-000000000000}"/>
          </ac:picMkLst>
        </pc:picChg>
      </pc:sldChg>
      <pc:sldChg chg="delSp mod">
        <pc:chgData name="Karol Sadlowski" userId="2c6e979fb300910e" providerId="LiveId" clId="{3851A9AF-C62C-4C36-9F5B-A54DF0AB4F76}" dt="2026-10-13T10:58:44.723" v="27" actId="478"/>
        <pc:sldMkLst>
          <pc:docMk/>
          <pc:sldMk cId="0" sldId="279"/>
        </pc:sldMkLst>
        <pc:picChg chg="del">
          <ac:chgData name="Karol Sadlowski" userId="2c6e979fb300910e" providerId="LiveId" clId="{3851A9AF-C62C-4C36-9F5B-A54DF0AB4F76}" dt="2026-10-13T10:58:44.723" v="27" actId="478"/>
          <ac:picMkLst>
            <pc:docMk/>
            <pc:sldMk cId="0" sldId="279"/>
            <ac:picMk id="3" creationId="{00000000-0000-0000-0000-000000000000}"/>
          </ac:picMkLst>
        </pc:picChg>
      </pc:sldChg>
      <pc:sldChg chg="delSp mod">
        <pc:chgData name="Karol Sadlowski" userId="2c6e979fb300910e" providerId="LiveId" clId="{3851A9AF-C62C-4C36-9F5B-A54DF0AB4F76}" dt="2026-10-13T10:58:45.911" v="28" actId="478"/>
        <pc:sldMkLst>
          <pc:docMk/>
          <pc:sldMk cId="0" sldId="280"/>
        </pc:sldMkLst>
        <pc:picChg chg="del">
          <ac:chgData name="Karol Sadlowski" userId="2c6e979fb300910e" providerId="LiveId" clId="{3851A9AF-C62C-4C36-9F5B-A54DF0AB4F76}" dt="2026-10-13T10:58:45.911" v="28" actId="478"/>
          <ac:picMkLst>
            <pc:docMk/>
            <pc:sldMk cId="0" sldId="280"/>
            <ac:picMk id="3" creationId="{00000000-0000-0000-0000-000000000000}"/>
          </ac:picMkLst>
        </pc:picChg>
      </pc:sldChg>
      <pc:sldChg chg="delSp mod">
        <pc:chgData name="Karol Sadlowski" userId="2c6e979fb300910e" providerId="LiveId" clId="{3851A9AF-C62C-4C36-9F5B-A54DF0AB4F76}" dt="2026-10-13T10:58:47.116" v="29" actId="478"/>
        <pc:sldMkLst>
          <pc:docMk/>
          <pc:sldMk cId="0" sldId="281"/>
        </pc:sldMkLst>
        <pc:picChg chg="del">
          <ac:chgData name="Karol Sadlowski" userId="2c6e979fb300910e" providerId="LiveId" clId="{3851A9AF-C62C-4C36-9F5B-A54DF0AB4F76}" dt="2026-10-13T10:58:47.116" v="29" actId="478"/>
          <ac:picMkLst>
            <pc:docMk/>
            <pc:sldMk cId="0" sldId="281"/>
            <ac:picMk id="3" creationId="{00000000-0000-0000-0000-000000000000}"/>
          </ac:picMkLst>
        </pc:picChg>
      </pc:sldChg>
      <pc:sldChg chg="delSp mod">
        <pc:chgData name="Karol Sadlowski" userId="2c6e979fb300910e" providerId="LiveId" clId="{3851A9AF-C62C-4C36-9F5B-A54DF0AB4F76}" dt="2026-10-13T10:58:48.295" v="30" actId="478"/>
        <pc:sldMkLst>
          <pc:docMk/>
          <pc:sldMk cId="0" sldId="282"/>
        </pc:sldMkLst>
        <pc:picChg chg="del">
          <ac:chgData name="Karol Sadlowski" userId="2c6e979fb300910e" providerId="LiveId" clId="{3851A9AF-C62C-4C36-9F5B-A54DF0AB4F76}" dt="2026-10-13T10:58:48.295" v="30" actId="478"/>
          <ac:picMkLst>
            <pc:docMk/>
            <pc:sldMk cId="0" sldId="282"/>
            <ac:picMk id="3" creationId="{00000000-0000-0000-0000-000000000000}"/>
          </ac:picMkLst>
        </pc:picChg>
      </pc:sldChg>
      <pc:sldChg chg="delSp mod">
        <pc:chgData name="Karol Sadlowski" userId="2c6e979fb300910e" providerId="LiveId" clId="{3851A9AF-C62C-4C36-9F5B-A54DF0AB4F76}" dt="2026-10-13T10:58:49.392" v="31" actId="478"/>
        <pc:sldMkLst>
          <pc:docMk/>
          <pc:sldMk cId="0" sldId="283"/>
        </pc:sldMkLst>
        <pc:picChg chg="del">
          <ac:chgData name="Karol Sadlowski" userId="2c6e979fb300910e" providerId="LiveId" clId="{3851A9AF-C62C-4C36-9F5B-A54DF0AB4F76}" dt="2026-10-13T10:58:49.392" v="31" actId="478"/>
          <ac:picMkLst>
            <pc:docMk/>
            <pc:sldMk cId="0" sldId="283"/>
            <ac:picMk id="3" creationId="{00000000-0000-0000-0000-000000000000}"/>
          </ac:picMkLst>
        </pc:picChg>
      </pc:sldChg>
      <pc:sldChg chg="delSp mod">
        <pc:chgData name="Karol Sadlowski" userId="2c6e979fb300910e" providerId="LiveId" clId="{3851A9AF-C62C-4C36-9F5B-A54DF0AB4F76}" dt="2026-10-13T10:58:50.492" v="32" actId="478"/>
        <pc:sldMkLst>
          <pc:docMk/>
          <pc:sldMk cId="0" sldId="284"/>
        </pc:sldMkLst>
        <pc:picChg chg="del">
          <ac:chgData name="Karol Sadlowski" userId="2c6e979fb300910e" providerId="LiveId" clId="{3851A9AF-C62C-4C36-9F5B-A54DF0AB4F76}" dt="2026-10-13T10:58:50.492" v="32" actId="478"/>
          <ac:picMkLst>
            <pc:docMk/>
            <pc:sldMk cId="0" sldId="284"/>
            <ac:picMk id="3" creationId="{00000000-0000-0000-0000-000000000000}"/>
          </ac:picMkLst>
        </pc:picChg>
      </pc:sldChg>
      <pc:sldChg chg="delSp mod">
        <pc:chgData name="Karol Sadlowski" userId="2c6e979fb300910e" providerId="LiveId" clId="{3851A9AF-C62C-4C36-9F5B-A54DF0AB4F76}" dt="2026-10-13T10:58:51.549" v="33" actId="478"/>
        <pc:sldMkLst>
          <pc:docMk/>
          <pc:sldMk cId="0" sldId="285"/>
        </pc:sldMkLst>
        <pc:picChg chg="del">
          <ac:chgData name="Karol Sadlowski" userId="2c6e979fb300910e" providerId="LiveId" clId="{3851A9AF-C62C-4C36-9F5B-A54DF0AB4F76}" dt="2026-10-13T10:58:51.549" v="33" actId="478"/>
          <ac:picMkLst>
            <pc:docMk/>
            <pc:sldMk cId="0" sldId="285"/>
            <ac:picMk id="3" creationId="{00000000-0000-0000-0000-000000000000}"/>
          </ac:picMkLst>
        </pc:picChg>
      </pc:sldChg>
      <pc:sldChg chg="delSp mod">
        <pc:chgData name="Karol Sadlowski" userId="2c6e979fb300910e" providerId="LiveId" clId="{3851A9AF-C62C-4C36-9F5B-A54DF0AB4F76}" dt="2026-10-13T10:58:52.725" v="34" actId="478"/>
        <pc:sldMkLst>
          <pc:docMk/>
          <pc:sldMk cId="0" sldId="286"/>
        </pc:sldMkLst>
        <pc:picChg chg="del">
          <ac:chgData name="Karol Sadlowski" userId="2c6e979fb300910e" providerId="LiveId" clId="{3851A9AF-C62C-4C36-9F5B-A54DF0AB4F76}" dt="2026-10-13T10:58:52.725" v="34" actId="478"/>
          <ac:picMkLst>
            <pc:docMk/>
            <pc:sldMk cId="0" sldId="286"/>
            <ac:picMk id="3" creationId="{00000000-0000-0000-0000-000000000000}"/>
          </ac:picMkLst>
        </pc:picChg>
      </pc:sldChg>
      <pc:sldChg chg="delSp mod">
        <pc:chgData name="Karol Sadlowski" userId="2c6e979fb300910e" providerId="LiveId" clId="{3851A9AF-C62C-4C36-9F5B-A54DF0AB4F76}" dt="2026-10-13T10:58:53.844" v="35" actId="478"/>
        <pc:sldMkLst>
          <pc:docMk/>
          <pc:sldMk cId="0" sldId="287"/>
        </pc:sldMkLst>
        <pc:picChg chg="del">
          <ac:chgData name="Karol Sadlowski" userId="2c6e979fb300910e" providerId="LiveId" clId="{3851A9AF-C62C-4C36-9F5B-A54DF0AB4F76}" dt="2026-10-13T10:58:53.844" v="35" actId="478"/>
          <ac:picMkLst>
            <pc:docMk/>
            <pc:sldMk cId="0" sldId="287"/>
            <ac:picMk id="3" creationId="{00000000-0000-0000-0000-000000000000}"/>
          </ac:picMkLst>
        </pc:picChg>
      </pc:sldChg>
      <pc:sldChg chg="delSp mod">
        <pc:chgData name="Karol Sadlowski" userId="2c6e979fb300910e" providerId="LiveId" clId="{3851A9AF-C62C-4C36-9F5B-A54DF0AB4F76}" dt="2026-10-13T10:58:55.724" v="36" actId="478"/>
        <pc:sldMkLst>
          <pc:docMk/>
          <pc:sldMk cId="0" sldId="288"/>
        </pc:sldMkLst>
        <pc:picChg chg="del">
          <ac:chgData name="Karol Sadlowski" userId="2c6e979fb300910e" providerId="LiveId" clId="{3851A9AF-C62C-4C36-9F5B-A54DF0AB4F76}" dt="2026-10-13T10:58:55.724" v="36" actId="478"/>
          <ac:picMkLst>
            <pc:docMk/>
            <pc:sldMk cId="0" sldId="288"/>
            <ac:picMk id="3" creationId="{00000000-0000-0000-0000-000000000000}"/>
          </ac:picMkLst>
        </pc:picChg>
      </pc:sldChg>
      <pc:sldChg chg="delSp mod">
        <pc:chgData name="Karol Sadlowski" userId="2c6e979fb300910e" providerId="LiveId" clId="{3851A9AF-C62C-4C36-9F5B-A54DF0AB4F76}" dt="2026-10-13T10:58:57.125" v="37" actId="478"/>
        <pc:sldMkLst>
          <pc:docMk/>
          <pc:sldMk cId="0" sldId="289"/>
        </pc:sldMkLst>
        <pc:picChg chg="del">
          <ac:chgData name="Karol Sadlowski" userId="2c6e979fb300910e" providerId="LiveId" clId="{3851A9AF-C62C-4C36-9F5B-A54DF0AB4F76}" dt="2026-10-13T10:58:57.125" v="37" actId="478"/>
          <ac:picMkLst>
            <pc:docMk/>
            <pc:sldMk cId="0" sldId="289"/>
            <ac:picMk id="3" creationId="{00000000-0000-0000-0000-000000000000}"/>
          </ac:picMkLst>
        </pc:picChg>
      </pc:sldChg>
      <pc:sldChg chg="modSp mod">
        <pc:chgData name="Karol Sadlowski" userId="2c6e979fb300910e" providerId="LiveId" clId="{3851A9AF-C62C-4C36-9F5B-A54DF0AB4F76}" dt="2026-10-13T10:59:19.958" v="38" actId="1076"/>
        <pc:sldMkLst>
          <pc:docMk/>
          <pc:sldMk cId="0" sldId="290"/>
        </pc:sldMkLst>
        <pc:picChg chg="mod">
          <ac:chgData name="Karol Sadlowski" userId="2c6e979fb300910e" providerId="LiveId" clId="{3851A9AF-C62C-4C36-9F5B-A54DF0AB4F76}" dt="2026-10-13T10:59:19.958" v="38" actId="1076"/>
          <ac:picMkLst>
            <pc:docMk/>
            <pc:sldMk cId="0" sldId="290"/>
            <ac:picMk id="5"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5020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1 — HorseConnect
MŁODZI OBYWATELE W DZIAŁANIU
Orientacyjny czas pracy ze slajdem: 1 min.
Przed rozpoczęciem wybierz ścieżkę zajęć z instrukcji dla nauczyciela. Ta prezentacja przenosi wybrane treści HorseConnect do klasy; nie jest filmem z realizacji ani instruktażem zajęć z koniem. Powiedz: „Będziemy pytać, jak zauważać siebie i innych, sprawdzać informacje oraz robić coś wspólnie. Nie chodzi o jedną idealną odpowiedź”. Podkreśl, że ilustracje fotograficzne są cyfrowymi ilustracjami, a nie zdjęciami uczestników projektu. Materiał może być wykorzystany bez Internetu. Nie uruchamiaj automatycznego przewijania podczas ćwiczeń.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2 — Dziś sprawdzimy, jak działa wspólnota.
NASZA DROGA
Orientacyjny czas pracy ze slajdem: 1 min.
Zapowiedz trzy obszary, które łączą się z filozofią Fundacji. Nie przedstawiaj ich jako trzech niezależnych lekcji: te same wartości będą potrzebne w rozmowie, przy ekranie i przy planowaniu inicjatywy. Zapytaj, który obszar jest dziś ciekawy dla grupy. Uczestnicy mogą odpowiedzieć słowem, wskazaniem lub notatką. Przy pracy samodzielnej poproś o zapisanie jednego pytania, na które odbiorca szuka odpowiedzi. Pełna prezentacja zachowuje siedem modułów projektu; plan znajduje się na slajdzie 9.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3 — Zaczynamy od spotkania.
FILOZOFIA FUNDACJI INITIO
Orientacyjny czas pracy ze slajdem: 2 min.
To wprowadzenie do misji Fundacji, nie deklaracja jednakowego efektu u wszystkich. Powiedz: „W INITIO ważny jest człowiek, nie tylko wynik zadania. Jedna osoba zacznie działać od razu, inna najpierw poobserwuje. Oba sposoby mogą być początkiem udziału”. Zadaj pytanie: „Po czym poznajecie, że w grupie jest dla was miejsce?”. Wystarczą dwie dobrowolne wypowiedzi. Nie dopytuj o trudne prywatne doświadczenia i nie oceniaj odpowiedzi. Nawiązanie: przewodnik metodyczny, części o misji i przynależności.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4 — Sześć wartości. Codzienne decyzje.
FILOZOFIA FUNDACJI INITIO
Orientacyjny czas pracy ze slajdem: 2 min.
Nazwij sześć filarów dokładnie w tej kolejności. Nie proś o definicje z pamięci. Zapowiedz, że każdej wartości będziemy szukać w zachowaniu. Można poprosić o wybór jednej, którą grupa chce dziś szczególnie ćwiczyć. Nie twórz rankingu wartości ani uczestników. Młodsi mogą przyporządkować do słów prosty gest lub rysunek; starsi mogą wskazać sytuację, w której dwie potrzeby trudno pogodzić. Wróć do wybranego słowa na końcu zajęć. Te wartości są osią całej prezentacji, a nie jedynie wstępem o Fundacji.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5 — Zatrzymuję się. Pytam. Oferuję pomoc.
WARTOŚCI W RELACJI
Orientacyjny czas pracy ze slajdem: 2 min.
Rozwiń sens trzech pierwszych wartości na zwykłym, neutralnym przykładzie: ktoś nie włącza się od razu w pracę grupy. Zamiast etykietować, możemy zauważyć zachowanie, zapytać o perspektywę i zaproponować pomoc. Nie zgadujemy diagnozy ani intencji. Zaproś uczniów do wymyślenia jednego spokojnego pytania. Dopuszczalna jest także odpowiedź: „Teraz nie potrzebuję pomocy”. Przypomnij, że troska obejmuje również własne granice i prawo do odpoczynku. Nie narzucamy dotyku ani kontaktu wzrokowego jako warunków empatii.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6 — Mój wybór ma znaczenie. Twój głos także.
WARTOŚCI WE WSPÓLNOCIE
Orientacyjny czas pracy ze slajdem: 2 min.
Podkreśl rozumienie odpowiedzialności jako namysłu nad skutkami i możliwości naprawy, a nie zawstydzania. Zaangażowanie nie musi oznaczać przewodzenia: notowanie, pytanie, zauważenie pominiętej potrzeby też są wkładem. Poproś o przykład działania, które pomaga grupie, choć nie jest głośne ani widowiskowe. Przy szacunku odróżnij ocenę pomysłu od oceny osoby. Nikt nie ma obowiązku zgadzać się z większością. W sytuacji krzywdzenia odpowiedzialność za reakcję dorosłych nie przechodzi na dzieci.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7 — Tu jest miejsce na twoje tempo.
UMOWA NA DZISIAJ
Orientacyjny czas pracy ze slajdem: 2 min.
Ustal realne znaczenie przerwy, sygnału STOP i miejsca pozostawania pod opieką. Prawa do bezpieczeństwa nie poddajemy głosowaniu. Zapisz jedną lub dwie dodatkowe umowy na K01 albo tablicy. Nie wymuszaj opowiadania własnego konfliktu, zamykania oczu, dotyku ani publicznego wystąpienia. Przy ujawnieniu krzywdzenia nie prowadź publicznego przesłuchania; zapewnij rozmowę i reakcję zgodną z zasadami ochrony przyjętymi w szkole. Wersja do samodzielnego czytania: można zatrzymać się przy pytaniu i nie ujawniać odpowiedzi innym.
Powiązanie z kartami / modułem: K01.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8 — Doświadczenie potrzebuje rozmowy.
SPOSÓB PRACY INITIO
Orientacyjny czas pracy ze slajdem: 1 min.
Przedstaw cykl pracy z przewodnika. Po każdym ćwiczeniu wracamy do konkretu: co usłyszeliśmy, którą decyzję podjęliśmy, jak wpłynęła na działanie. Nie dopisuj uczestnikom emocji. Powiedz: „Możemy nie dojść od razu do porozumienia. Ważne, żeby zauważyć, co się wydarzyło, i spróbować inaczej”. Ten sam schemat działa w relacjach, w analizie wiadomości i w budżecie. W krótszej lekcji wybierz jedno ćwiczenie, ale zachowaj wszystkie cztery etapy. Nie zastępuj refleksji samym podliczaniem punktów.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9 — Jedna droga. Siedem modułów.
MAPA HORSECONNECT
Orientacyjny czas pracy ze slajdem: 1 min.
Slajd porządkuje nazwy i numerację modułów przyjętą w projekcie. Przyciski w PowerPoint prowadzą do odpowiednich części. Prezentacja szkolna wykorzystuje przykłady i rozmowę; nie odtwarza całodniowego warsztatu ani pełnych scenariuszy terapeutycznych. W klasie część o koniach prowadzimy na ilustracji, opisie lub planie na papierze. Ognisko w ostatnim module może być zastąpione zwykłym kręgiem refleksji bez ognia. Do pełnych scenariuszy należy sięgnąć do przewodnika i publikacji głównej. Kolejne slajdy przechodzą przez te same moduły.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10 — Pytam, zamiast się domyślać.
MODUŁ 1 · TRENING UMIEJĘTNOŚCI SPOŁECZNYCH
Orientacyjny czas pracy ze slajdem: 2 min.
Przeczytaj neutralny przykład z przewodnika. Zapytaj: „Co wiemy na pewno? Czego jeszcze nie wiemy?”. Nie wymagaj, aby grupa znalazła prawdziwą przyczynę milczenia fikcyjnej osoby. Chodzi o zatrzymanie pochopnej interpretacji. Uczniowie mogą w parach przygotować dwa pytania, które nie wywierają presji. Podsumuj różnicę między zauważeniem a etykietą. W młodszej grupie przyjmij jedną odpowiedź lub gest wskazujący pytanie. W starszej porozmawiaj o tym, jak podobne dopowiedzenia pojawiają się w wiadomościach tekstowych.
Powiązanie z kartami / modułem: K02–K03, K06.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11 — Od oskarżenia do prośby.
MODUŁ 1 · KOMUNIKACJA
Orientacyjny czas pracy ze slajdem: 3 min.
Sytuacja ćwiczeniowa: Maja korzysta z flamastrów, a Kuba zabiera pudełko, sądząc, że skończyła. Nie stosuj imion uczniów z aktualnego konfliktu. Poproś o jedno rozwiązanie uwzględniające obie strony. Slajd skraca przykład z przewodnika: pełny zapis znajduje się w K02 i scenariuszu. Zwróć uwagę, że nie chodzi o recytowanie formuły. Uczestnik może użyć własnych słów, by opisać zdarzenie i konkretnie poprosić. Można zaproponować podział kolorów, kolejność albo czas powrotu do rozmowy. Nie każda prośba musi zostać przyjęta.
Powiązanie z kartami / modułem: K02–K03.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12 — Posłuchaj. Dopytaj. Sprawdź.
MODUŁ 1 · NAWIGATOR I ODKRYWCA
Orientacyjny czas pracy ze slajdem: 4 min.
To krótka demonstracja, nie pełne 20–25-minutowe ćwiczenie z przewodnika. Jedna osoba widzi wzór, druga pracuje na kartce bez oglądania wzoru. Uzgodnijcie dobrowolny sposób ukrycia wzoru: kartkę lub ustawienie ekranu; nie zasłaniajcie oczu. Gdy wszyscy już zobaczyli slajd, przygotuj inny prosty układ na osobnej kartce. Nawigator używa słów „nad”, „pod”, „obok”, a odkrywca może dopytać. Po 90 sekundach porównajcie. Zapytaj, jakie pytanie pomogło i jak zmienić instrukcję. W pełnym ćwiczeniu następuje zamiana ról.
Powiązanie z kartami / modułem: Moduł 1.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13 — Relacja, nie zadanie do zaliczenia.
MODUŁ 2 · PRACA Z KOŃMI Z ZIEMI
Orientacyjny czas pracy ze slajdem: 2 min.
Opowiedz o sposobie pracy Fundacji: kontakt z koniem jest okazją do ćwiczenia uważności, cierpliwości i troski. Posługuj się językiem celów i doświadczeń, bez obietnic automatycznej poprawy. Nie tłumacz zachowania zwierzęcia jako diagnozy ani oceny charakteru dziecka. Metafora lustra w przewodniku zaprasza do autorefleksji, nie do odczytywania psychiki uczestnika. Kontaktem ze zwierzęciem kieruje przygotowana kadra. Tu oglądamy ilustrację i rozmawiamy; nie próbujemy ćwiczeń ze zwierzęciem na podstawie samej prezentacji. Obraz nie jest dokumentacją warsztatów.
Powiązanie z kartami / modułem: K05–K06.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14 — Widzę. Przypuszczam. Sprawdzam.
MODUŁ 2 · KOŃSKIE CV
Orientacyjny czas pracy ze slajdem: 3 min.
Przykłady pochodzą z tabeli w przewodniku. Najpierw pokaż różnicę między obserwacją a hipotezą. Nie proś uczniów o rozpoznawanie nastroju konia ze zdjęcia. Zaproś do wymyślenia innej możliwej hipotezy dotyczącej neutralnej sytuacji z koleżanką. Ważnym wynikiem jest: „Nie wiem; mogę zapytać”. K05 służy zebraniu informacji o konkretnym koniu od opiekuna, K06 rozdziela widzę, przypuszczam i sprawdzam. W wersji szkolnej nie wypełniamy danych o nieznanym zwierzęciu jako faktów.
Powiązanie z kartami / modułem: K05–K06.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15 — Sprawczość to także: „proszę o pomoc”.
MODUŁ 3 · ELEMENTY HIPOTERAPII
Orientacyjny czas pracy ze slajdem: 4 min.
Zachowujemy nazwę modułu projektu, ale wyraźnie rozróżniamy jego szkolną adaptację od zajęć terapeutycznych. Można narysować plan wspólnej przeszkody lub zadania, zgodnie z K07. Grupa nie buduje samodzielnie toru dla konia. Uczestnicy wybierają dobrowolne role: osoba notująca, zbierająca pomysły, pytająca, pilnująca czasu. Dorosły odpowiada za bezpieczeństwo; rola ucznia nie przenosi tej odpowiedzialności. Pytaj, co pomogło uwzględnić mniej widoczne osoby. Sukcesem jest również zgłoszenie wątpliwości, zmiana pomysłu albo decyzja o przerwie.
Powiązanie z kartami / modułem: K07.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16 — Od „ja” do „my”.
MODUŁ 4 · EDUKACJA OBYWATELSKA I CYFROWA
Orientacyjny czas pracy ze slajdem: 2 min.
Połącz relacje z obywatelskością, tak jak robi to przewodnik: podział zadań, reagowanie na pominięcie, słuchanie odmiennego zdania i wspólna inicjatywa. Zapytaj o małą potrzebę w otoczeniu, którą można rozpoznać przez rozmowę z odbiorcami. Nie obiecuj, że każda propozycja zostanie zrealizowana. Uczestnicy mogą wskazać problem bez przedstawiania własnych historii. Przy szkolnej inicjatywie potrzebne będą uzgodnienia z odpowiedzialnymi dorosłymi. Najpierw zauważamy ludzi i ich potrzeby, później wymyślamy działanie.
Powiązanie z kartami / modułem: K08, K19.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17 — Prawa nie są nagrodą.
MODUŁ 4 · KOLOROWE PRAWA
Orientacyjny czas pracy ze slajdem: 3 min.
Slajd porządkuje kategorie użyte w K08 i przewodniku. Nie jest wykładem prawnym ani katalogiem wszystkich praw ucznia. Wskaż, że bezpieczeństwa i godności nie odbieramy za błąd. Umowy regulują sposób pracy, a preferencje mogą podpowiadać różne formy udziału. Przeczytaj jedną sytuację z karty albo użyj przykładu ze slajdu. Poproś o uzasadnienie; możliwe jest powiązanie z kilkoma kategoriami. W młodszej grupie porównaj tylko prawo i umowę, potem dołącz pozostałe. Nie głosujcie nad tym, komu przysługuje szacunek.
Powiązanie z kartami / modułem: K08.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18 — Pięć stacji. Jedna uważna decyzja.
MODUŁ 4 · GRA OBYWATELSKO-CYFROWA
Orientacyjny czas pracy ze slajdem: 2 min.
To mapa pięciostacyjnej gry, nie zadanie do wykonania w kilka minut. Pełna gra w przewodniku zajmuje 90 minut. W prezentacji szkolnej wybieramy z niej analizę informacji i rozmowę o odpowiedzialności. Całość można przeprowadzić osobno przy stolikach, bez ruchu w terenie. Dla każdej stacji zachowaj pytanie do omówienia, nie tylko punktowanie. Nie używaj prywatnych kont, aktualnych konfliktów uczniów ani ośmieszających treści. Kolejne slajdy pokazują przykłady z Maty wyborów oraz reakcji na krzywdzące komentarze.
Powiązanie z kartami / modułem: K08–K13.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19 — Najpierw sprawdzam. Potem udostępniam.
MODUŁ 4 · SPRAWDZANIE INFORMACJI
Orientacyjny czas pracy ze slajdem: 2 min.
Przypomnij cztery kroki ze schematu w materiałach. Źródło oznacza tutaj pochodzenie konkretnej wiadomości, a nie bibliografię prezentacji. Zatrzymanie nie rozstrzyga automatycznie, czy coś jest prawdziwe: pozwala sprawdzić, na czym opieramy wniosek. Na fikcyjnym przykładzie zaraz oddzielimy potwierdzenie, sprzeczność z komunikatem i brak danych. Nie każda alarmująca wiadomość jest fałszywa, a spokojny styl nie jest gwarancją wiarygodności. Pytaj o dowód i kontekst, nie o intuicyjną sympatię do nadawcy.
Powiązanie z kartami / modułem: K15.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20 — Czy zamykają bibliotekę?
MODUŁ 4 · BIBLIOTEKA ZIELONY ZAKĄTEK
Orientacyjny czas pracy ze slajdem: 3 min.
Odczytaj obie treści. To skrót dossier K10: instytucja i zdarzenia są całkowicie fikcyjne. Nie przedstawiaj slajdu jako bieżącego ogłoszenia. Zapytaj: „Czy skrót zachował zakres i termin informacji? Co zostało pominięte?”. Daj chwilę na porównanie bez wyświetlania odpowiedzi z dalszych slajdów. Pełna karta K10 zawiera także dokument archiwalny z innego roku i arkusz weryfikacji. W tej krótkiej wersji używamy dwóch zestawionych komunikatów. Przy pracy z PDF można zasłonić kolejne strony albo przewinąć dopiero po odpowiedzi.
Powiązanie z kartami / modułem: K10–K11.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21 — Co wiemy, a czego nie wiemy?
MODUŁ 4 · MATA WYBORÓW
Orientacyjny czas pracy ze slajdem: 2 min.
Wybierzcie: potwierdzone, sprzeczne z materiałem albo brak danych. Uczniowie mogą pokazać literę, wskazać pole, zapisać odpowiedź lub odpowiedzieć w parze. Nie stosuj eliminacji za błąd. Najważniejsze jest uzasadnienie odnoszące się do komunikatu. Daj 60–90 sekund na samodzielną próbę, następnie zbierz dwie odpowiedzi. Przy trzecim stwierdzeniu brak informacji o cenie nie oznacza, że prace były darmowe. Odpowiedzi i objaśnienia znajdują się na następnym slajdzie. W starszej grupie rozwiń zadanie o archiwalny dokument z K10.
Powiązanie z kartami / modułem: K10–K11.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22 — Dobra odpowiedź ma uzasadnienie.
MODUŁ 4 · OMÓWIENIE
Orientacyjny czas pracy ze slajdem: 2 min.
Przejdź przez trzy odpowiedzi, pytając o fragment, który uzasadnia wniosek. Nie celebruj tylko prawidłowego wyniku; doceniaj zmianę odpowiedzi po ponownym przeczytaniu. Poproś o neutralne zdanie zastępujące alarmujący wpis, np. „12–13 maja nieczynna będzie czytelnia, ale wypożyczalnia pozostaje otwarta”. Omów różnicę między zniekształceniem informacji a wiedzą o zamiarze autora. Na podstawie dossier nie znamy intencji. Przy samodzielnym czytaniu odbiorca może dopisać, co sprawdziłby jeszcze i dlaczego.
Powiązanie z kartami / modułem: K10–K12.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23 — Sprawdzam treść. Zauważam sposób użycia.
MODUŁ 4 · CYFROWY BADMINTON
Orientacyjny czas pracy ze slajdem: 2 min.
Wróć do założenia K13: nie wrzucamy treści do jednej wykluczającej się szuflady „prawda/fałsz/hejt”. Możemy osobno sprawdzać zgodność z faktami oraz sposób wypowiedzi. Przykład neutralnej krytyki: „Nie zgadzam się z pomysłem, bo pomija osoby bez Internetu”. To odnosi się do rozwiązania, nie wartości autora. Nie wyświetlaj prawdziwych komentarzy dotyczących uczniów. Zapytaj, jak powiedzieć o zastrzeżeniu bez ośmieszania. Celem nie jest zakaz odmiennego zdania, lecz rzeczowy spór i odpowiedzialność za słowo.
Powiązanie z kartami / modułem: K13.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24 — Nie dołączam. Wspieram. Szukam pomocy.
MODUŁ 4 · KIEDY KOMENTARZ KRZYWDZI
Orientacyjny czas pracy ze slajdem: 3 min.
Pracuj na fikcyjnej sytuacji komentarzy poniżających czyjąś pracę plastyczną, zgodnie z K14. Poproś o zdanie wsparcia i bezpieczny krok; nie o publiczną konfrontację. Nikt nie musi opowiadać własnego doświadczenia. Szkolny dorosły ma obowiązek zareagować zgodnie z przyjętymi zasadami, nie pozostawić odpowiedzialności dziecku. Przypomnij, do kogo można zgłosić się w tej konkretnej szkole; nie wpisujemy na slajd nieznanych nazwisk ani numerów. Gdy sprawa dotyczy osoby obecnej w sali, przerwij scenkę i zajmij się bezpieczeństwem poza forum grupy.
Powiązanie z kartami / modułem: K14.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25 — Technologia ma służyć celowi.
OD NATURY DO ŚWIADOMEGO KORZYSTANIA Z MEDIÓW
Orientacyjny czas pracy ze slajdem: 2 min.
Wyraźnie zachowaj filozofię z przewodnika: czas poza ekranem jest propozycją innego doświadczenia, nie karą i nie oceną zainteresowań. Warsztaty łączą naturę z edukacją cyfrową; webinar również może rozpocząć rozmowę. Nie stawiaj diagnozy uzależnienia na podstawie liczby godzin i nie obiecuj, że odłożenie telefonu rozwiąże trudności. Zapytaj o jeden przykład mądrego wykorzystania technologii w działaniu na rzecz grupy. Równie wartościowy może być wybór papierowej lub bezinternetowej wersji, jeżeli zwiększa dostępność.
Powiązanie z kartami / modułem: K09, K15.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26 — Różne perspektywy. Wspólna decyzja.
MODUŁ 4A · „POLSKA PRZEWODNICZY UE 2025”
Orientacyjny czas pracy ze slajdem: 2 min.
Historycznym punktem wyjścia modułu jest polska prezydencja w Radzie UE w pierwszej połowie 2025 r., opisana w przewodniku. To nie informacja o aktualnym przewodnictwie. Rada UE skupia ministrów państw członkowskich; nie utożsamiamy jej z Radą Europejską. W klasie skupiamy się na umiejętności słuchania różnych potrzeb. K16 przypisuje im fikcyjne delegacje; nazwy państw nie opisują ich rzeczywistej polityki. Temat ćwiczenia: materiały o wiarygodnej informacji i działaniach na rzecz otoczenia. W krótkiej wersji zespoły reprezentują same potrzeby.
Powiązanie z kartami / modułem: K16.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27 — Negocjujemy, nie przekrzykujemy.
MODUŁ 4A · MINI-SYMULACJA
Orientacyjny czas pracy ze slajdem: 5 min.
Ustal pięć zespołów albo pięć potrzeb reprezentowanych na tablicy. W skróconej demonstracji każdy zespół dopisuje jeden warunek do wspólnego pomysłu. Moderator pyta o różnice i odczytuje całość przed decyzją. Najpierw szukamy zgody wszystkich; reguła 4 z 5 dotyczy wyłącznie ćwiczenia. Nie udawaj pełnego odtworzenia instytucjonalnej procedury. Rozbudowane negocjacje z K16–K18 zajmują osobne 45 minut według przewodnika. Po zakończeniu ról zapytaj, jakie pytanie ułatwiło porozumienie i czy ktoś zmienił zdanie po usłyszeniu innej potrzeby.
Powiązanie z kartami / modułem: K16–K17.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28 — Od problemu do postulatu.
MODUŁ 4A · NASZ GŁOS
Orientacyjny czas pracy ze slajdem: 3 min.
K18 porządkuje edukacyjny projekt postulatu lub petycji. Slajd zawiera przykładowe zdanie łączące potrzeby z fikcyjnych delegacji. Nie przedstawia rzeczywiście wysłanej petycji ani działań podjętych przez instytucję. Uczniowie mogą ułożyć jedno zdanie: „Proponujemy…, ponieważ…”. Oddzielcie potrzebę od rozwiązania i sprawdźcie, czy propozycja jest zrozumiała. W przypadku realnej inicjatywy potrzebne są odrębne uzgodnienia dotyczące adresata i sposobu działania. W tej prezentacji pozostajemy przy ćwiczeniu argumentacji bez pozyskiwania podpisów i danych osobowych.
Powiązanie z kartami / modułem: K18.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29 — 1000 zł na wspólną inicjatywę.
MODUŁ 4B · BUDŻET MOJEGO PROJEKTU OBYWATELSKIEGO
Orientacyjny czas pracy ze slajdem: 3 min.
Odtwarzamy przykład z przewodnika i kart K19–K21. Założenie: miejsce i stoły są dostępne bez opłaty. To ćwiczenie, nie katalog cen ani kosztorys rozliczenia projektu. Zapytaj najpierw, komu służy warsztat i które pozycje są potrzebne, potem przejdź do rachunku. Liczba jednostek razy cena daje wartość pozycji. Suma wynosi 900 zł, a 100 zł pozostaje na zmiany i nie jest poniesionym wydatkiem. Młodsi mogą sumować gotowe kwoty; starsi porównują także koszt jednostkowy i uzasadnienie poszczególnych pozycji.
Powiązanie z kartami / modułem: K19–K21.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30 — Plan się zmienił. Co wybieramy?
MODUŁ 4B · DECYZJA POD OGRANICZENIEM
Orientacyjny czas pracy ze slajdem: 3 min.
Prowadzenie warsztatu drożeje o 150 zł. Poproś o obliczenie nowego kosztu: 1050 zł. Ponieważ limit to 1000 zł, trzeba znaleźć co najmniej 50 zł oszczędności albo inne uzgodnione rozwiązanie mieszczące się w założeniach. Nie usuwamy automatycznie oznaczeń dostępności tylko dlatego, że dotyczyłyby mniej licznej grupy. Daj minutę na propozycje. Warto zapytać, jak zmiana wpłynie na odbiorców i osiągnięcie celu. Kolejny slajd pokazuje jeden wariant, nie jedyną dopuszczalną odpowiedź. Uczniowie mają uzasadnić swój wybór.
Powiązanie z kartami / modułem: K20–K21.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31 — Naprawiamy plan. Uwzględniamy ludzi.
MODUŁ 4B · JEDEN Z MOŻLIWYCH WARIANTÓW
Orientacyjny czas pracy ze slajdem: 3 min.
Zmniejszamy liczbę plakatów z dziesięciu do trzech. Siedem niewydrukowanych plakatów po 8 zł oznacza 56 zł oszczędności. Nowy koszt: 900 + 150 − 56 = 994 zł, a wolna kwota wynosi 6 zł. Oznaczenia dostępności zostają. Zapytaj, czy trzy plakaty wystarczą i jak inaczej można przekazać informację bez zakładania niepotwierdzonych zasobów. Inne rozwiązania są możliwe, ale muszą być policzone i omówione. Nie premiuj samego najniższego kosztu, jeśli pomysł przestaje odpowiadać na potrzebę.
Powiązanie z kartami / modułem: K20–K21.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32 — Twój głos ma znaczenie.
MODUŁ 5 · DEBATA I REFLEKSJA
Orientacyjny czas pracy ze slajdem: 3 min.
To skrót mini-debaty oksfordzkiej opisanej w module 5. Jedna strona szuka możliwości, druga ograniczeń i warunków potrzebnych do działania. Nie kwestionujemy godności ani wartości młodych ludzi. W krótkim wariancie poproś o jeden argument i jeden przykład, a na koniec o powtórzenie czegoś z wypowiedzi drugiej strony. Rola obserwatora jest równoważnym sposobem udziału. Pełne ćwiczenie z K22 trwa około 20 minut i można przeprowadzić je osobno. Nie przedstawiaj trzyminutowej rozmowy jako pełnej formalnej debaty.
Powiązanie z kartami / modułem: K22.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33 — Od pomysłu do małego kroku.
MODUŁ 5 · WSPÓLNE DZIAŁANIE
Orientacyjny czas pracy ze slajdem: 1 min.
Nawiąż do krótkiego narzędzia „Nasz pomysł w pięciu krokach” oraz K19–K21. W tej części wystarczy wskazać pierwszy krok: zapytać potencjalnych odbiorców, sprawdzić warunki, porozmawiać z nauczycielem. Przykładami z przewodnika są wymiana książek, klasowe spotkanie bez hejtu i zadbanie o wspólną przestrzeń. Nie deklaruj realizacji ani finansowania przedsięwzięcia w imieniu szkoły. Podkreśl, że wspólne działanie ma odpowiadać na rozpoznaną potrzebę, a nie tylko dobrze wyglądać. Pełne planowanie może być tematem kolejnego spotkania.
Powiązanie z kartami / modułem: K19–K21.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34 — Co zabierasz ze sobą?
MODUŁ 5 · KRĄG REFLEKSJI
Orientacyjny czas pracy ze slajdem: 2 min.
Zamknij zajęcia bez testowania uczestników z przekonań Fundacji. Nie wymagaj pozytywnej emocji ani deklaracji wielkiej zmiany. Wybór małego kroku może być niepewny i odłożony na później. Zaproś do zapisania jednej odpowiedzi na K23 lub K26, ewentualnie na zwykłej kartce. Nie zbieraj podpisanych osobistych historii. Zapytaj, czy ktoś chce podzielić się pytaniem lub działaniem, które zabiera ze sobą. Odpowiedź jest początkiem refleksji, nie diagnozą ani dowodem trwałego efektu. Wróć do wartości wybranej na slajdzie 4.
Powiązanie z kartami / modułem: K23, K26.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35 — Zauważ. Zapytaj. Zrób dobry krok.
FUNDACJA INITIO
Orientacyjny czas pracy ze slajdem: 1 min.
Podziękuj za udział, pytania i gotowość do ponownego sprawdzenia. Zachęć do powrotu do jednego narzędzia: pytania sprawdzającego, jasnej prośby, planu reakcji na hejt lub budżetu. Prezentacja jest częścią materiałów HorseConnect i może towarzyszyć przewodnikowi oraz kartom. Na slajdzie podano kontakt Fundacji z dostarczonych materiałów. Nie dopisujemy niezweryfikowanego adresu publikacji ani kodu QR. Przekazując plik, zachowaj oznaczenia finansowania i wyjaśnienie, że ilustracje nie są dokumentacją warsztatów.
Podstawa opracowania: przygotowany pakiet HorseConnect oraz Przewodnik metodyczny INITIO. Krótkie aktywności są szkolną adaptacją, a nie pełnym scenariuszem całodniowych warsztatów.</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slide" Target="slide26.xml"/><Relationship Id="rId3" Type="http://schemas.openxmlformats.org/officeDocument/2006/relationships/slide" Target="slide9.xml"/><Relationship Id="rId7" Type="http://schemas.openxmlformats.org/officeDocument/2006/relationships/slide" Target="slide16.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slide" Target="slide15.xml"/><Relationship Id="rId5" Type="http://schemas.openxmlformats.org/officeDocument/2006/relationships/slide" Target="slide13.xml"/><Relationship Id="rId10" Type="http://schemas.openxmlformats.org/officeDocument/2006/relationships/slide" Target="slide32.xml"/><Relationship Id="rId4" Type="http://schemas.openxmlformats.org/officeDocument/2006/relationships/slide" Target="slide10.xml"/><Relationship Id="rId9" Type="http://schemas.openxmlformats.org/officeDocument/2006/relationships/slide" Target="slide29.xml"/></Relationships>
</file>

<file path=ppt/slides/_rels/slide10.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14.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hyperlink" Target="mailto:biuro@initio.pl"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CFBF7"/>
        </a:solidFill>
        <a:effectLst/>
      </p:bgPr>
    </p:bg>
    <p:spTree>
      <p:nvGrpSpPr>
        <p:cNvPr id="1" name=""/>
        <p:cNvGrpSpPr/>
        <p:nvPr/>
      </p:nvGrpSpPr>
      <p:grpSpPr>
        <a:xfrm>
          <a:off x="0" y="0"/>
          <a:ext cx="0" cy="0"/>
          <a:chOff x="0" y="0"/>
          <a:chExt cx="0" cy="0"/>
        </a:xfrm>
      </p:grpSpPr>
      <p:sp>
        <p:nvSpPr>
          <p:cNvPr id="2" name="Shape 0"/>
          <p:cNvSpPr/>
          <p:nvPr/>
        </p:nvSpPr>
        <p:spPr>
          <a:xfrm>
            <a:off x="7498080" y="0"/>
            <a:ext cx="4693615" cy="6858000"/>
          </a:xfrm>
          <a:prstGeom prst="rect">
            <a:avLst/>
          </a:prstGeom>
          <a:solidFill>
            <a:srgbClr val="EAF2ED"/>
          </a:solidFill>
          <a:ln w="12700">
            <a:solidFill>
              <a:srgbClr val="EAF2ED">
                <a:alpha val="0"/>
              </a:srgbClr>
            </a:solidFill>
            <a:prstDash val="solid"/>
          </a:ln>
        </p:spPr>
        <p:txBody>
          <a:bodyPr/>
          <a:lstStyle/>
          <a:p>
            <a:endParaRPr lang="pl-PL"/>
          </a:p>
        </p:txBody>
      </p:sp>
      <p:sp>
        <p:nvSpPr>
          <p:cNvPr id="3" name="Shape 1"/>
          <p:cNvSpPr/>
          <p:nvPr/>
        </p:nvSpPr>
        <p:spPr>
          <a:xfrm>
            <a:off x="621792" y="493776"/>
            <a:ext cx="457200" cy="64008"/>
          </a:xfrm>
          <a:prstGeom prst="rect">
            <a:avLst/>
          </a:prstGeom>
          <a:solidFill>
            <a:srgbClr val="B38C50"/>
          </a:solidFill>
          <a:ln w="12700">
            <a:solidFill>
              <a:srgbClr val="B38C50">
                <a:alpha val="0"/>
              </a:srgbClr>
            </a:solidFill>
            <a:prstDash val="solid"/>
          </a:ln>
        </p:spPr>
        <p:txBody>
          <a:bodyPr/>
          <a:lstStyle/>
          <a:p>
            <a:endParaRPr lang="pl-PL"/>
          </a:p>
        </p:txBody>
      </p:sp>
      <p:sp>
        <p:nvSpPr>
          <p:cNvPr id="4" name="Text 2"/>
          <p:cNvSpPr/>
          <p:nvPr/>
        </p:nvSpPr>
        <p:spPr>
          <a:xfrm>
            <a:off x="621792" y="768096"/>
            <a:ext cx="6217920" cy="365760"/>
          </a:xfrm>
          <a:prstGeom prst="rect">
            <a:avLst/>
          </a:prstGeom>
          <a:noFill/>
          <a:ln/>
        </p:spPr>
        <p:txBody>
          <a:bodyPr wrap="square" lIns="0" tIns="0" rIns="0" bIns="0" rtlCol="0" anchor="ctr"/>
          <a:lstStyle/>
          <a:p>
            <a:pPr marL="0" indent="0">
              <a:buNone/>
            </a:pPr>
            <a:r>
              <a:rPr lang="pl-PL" altLang="en-US" sz="1500" b="1" kern="0" spc="200" dirty="0">
                <a:solidFill>
                  <a:srgbClr val="173F36"/>
                </a:solidFill>
                <a:latin typeface="Lato" pitchFamily="34" charset="0"/>
                <a:ea typeface="Lato" pitchFamily="34" charset="-122"/>
                <a:cs typeface="Lato" pitchFamily="34" charset="-120"/>
              </a:rPr>
              <a:t>FUNDACJA INITIO</a:t>
            </a:r>
            <a:endParaRPr lang="pl-PL" sz="1500" dirty="0"/>
          </a:p>
        </p:txBody>
      </p:sp>
      <p:sp>
        <p:nvSpPr>
          <p:cNvPr id="6" name="Text 3"/>
          <p:cNvSpPr/>
          <p:nvPr/>
        </p:nvSpPr>
        <p:spPr>
          <a:xfrm>
            <a:off x="594360" y="1508760"/>
            <a:ext cx="6693408" cy="685800"/>
          </a:xfrm>
          <a:prstGeom prst="rect">
            <a:avLst/>
          </a:prstGeom>
          <a:noFill/>
          <a:ln/>
        </p:spPr>
        <p:txBody>
          <a:bodyPr wrap="square" lIns="0" tIns="0" rIns="0" bIns="0" rtlCol="0" anchor="ctr"/>
          <a:lstStyle/>
          <a:p>
            <a:pPr marL="0" indent="0">
              <a:buNone/>
            </a:pPr>
            <a:r>
              <a:rPr lang="pl-PL" altLang="en-US" sz="4600" b="1" dirty="0">
                <a:solidFill>
                  <a:srgbClr val="173F36"/>
                </a:solidFill>
                <a:latin typeface="Lato" pitchFamily="34" charset="0"/>
                <a:ea typeface="Lato" pitchFamily="34" charset="-122"/>
                <a:cs typeface="Lato" pitchFamily="34" charset="-120"/>
              </a:rPr>
              <a:t>HorseConnect</a:t>
            </a:r>
            <a:endParaRPr lang="pl-PL" sz="4600" dirty="0"/>
          </a:p>
        </p:txBody>
      </p:sp>
      <p:sp>
        <p:nvSpPr>
          <p:cNvPr id="7" name="Text 4"/>
          <p:cNvSpPr/>
          <p:nvPr/>
        </p:nvSpPr>
        <p:spPr>
          <a:xfrm>
            <a:off x="621792" y="2395728"/>
            <a:ext cx="6766560" cy="1188720"/>
          </a:xfrm>
          <a:prstGeom prst="rect">
            <a:avLst/>
          </a:prstGeom>
          <a:noFill/>
          <a:ln/>
        </p:spPr>
        <p:txBody>
          <a:bodyPr wrap="square" lIns="0" tIns="0" rIns="0" bIns="0" rtlCol="0" anchor="ctr"/>
          <a:lstStyle/>
          <a:p>
            <a:pPr marL="0" indent="0">
              <a:buNone/>
            </a:pPr>
            <a:r>
              <a:rPr lang="pl-PL" altLang="en-US" sz="3700" b="1" dirty="0">
                <a:solidFill>
                  <a:srgbClr val="173F36"/>
                </a:solidFill>
                <a:latin typeface="Lato" pitchFamily="34" charset="0"/>
                <a:ea typeface="Lato" pitchFamily="34" charset="-122"/>
                <a:cs typeface="Lato" pitchFamily="34" charset="-120"/>
              </a:rPr>
              <a:t>Młodzi Obywatele</a:t>
            </a:r>
            <a:endParaRPr lang="pl-PL" sz="3700" dirty="0"/>
          </a:p>
          <a:p>
            <a:pPr marL="0" indent="0">
              <a:buNone/>
            </a:pPr>
            <a:r>
              <a:rPr lang="pl-PL" altLang="en-US" sz="3700" b="1" dirty="0">
                <a:solidFill>
                  <a:srgbClr val="173F36"/>
                </a:solidFill>
                <a:latin typeface="Lato" pitchFamily="34" charset="0"/>
                <a:ea typeface="Lato" pitchFamily="34" charset="-122"/>
                <a:cs typeface="Lato" pitchFamily="34" charset="-120"/>
              </a:rPr>
              <a:t>w działaniu</a:t>
            </a:r>
            <a:endParaRPr lang="pl-PL" sz="3700" dirty="0"/>
          </a:p>
        </p:txBody>
      </p:sp>
      <p:sp>
        <p:nvSpPr>
          <p:cNvPr id="8" name="Text 5"/>
          <p:cNvSpPr/>
          <p:nvPr/>
        </p:nvSpPr>
        <p:spPr>
          <a:xfrm>
            <a:off x="640080" y="3685032"/>
            <a:ext cx="6537960" cy="411480"/>
          </a:xfrm>
          <a:prstGeom prst="rect">
            <a:avLst/>
          </a:prstGeom>
          <a:noFill/>
          <a:ln/>
        </p:spPr>
        <p:txBody>
          <a:bodyPr wrap="square" lIns="0" tIns="0" rIns="0" bIns="0" rtlCol="0" anchor="ctr"/>
          <a:lstStyle/>
          <a:p>
            <a:pPr marL="0" indent="0">
              <a:buNone/>
            </a:pPr>
            <a:r>
              <a:rPr lang="pl-PL" altLang="en-US" sz="2100" dirty="0">
                <a:solidFill>
                  <a:srgbClr val="567368"/>
                </a:solidFill>
                <a:latin typeface="Lato" pitchFamily="34" charset="0"/>
                <a:ea typeface="Lato" pitchFamily="34" charset="-122"/>
                <a:cs typeface="Lato" pitchFamily="34" charset="-120"/>
              </a:rPr>
              <a:t>Akademia TUS z asystą Koni</a:t>
            </a:r>
            <a:endParaRPr lang="pl-PL" sz="2100" dirty="0"/>
          </a:p>
        </p:txBody>
      </p:sp>
      <p:sp>
        <p:nvSpPr>
          <p:cNvPr id="9" name="Text 6"/>
          <p:cNvSpPr/>
          <p:nvPr/>
        </p:nvSpPr>
        <p:spPr>
          <a:xfrm>
            <a:off x="640080" y="4526280"/>
            <a:ext cx="6492240" cy="685800"/>
          </a:xfrm>
          <a:prstGeom prst="rect">
            <a:avLst/>
          </a:prstGeom>
          <a:noFill/>
          <a:ln/>
        </p:spPr>
        <p:txBody>
          <a:bodyPr wrap="square" lIns="0" tIns="0" rIns="0" bIns="0" rtlCol="0" anchor="ctr"/>
          <a:lstStyle/>
          <a:p>
            <a:pPr marL="0" indent="0">
              <a:buNone/>
            </a:pPr>
            <a:r>
              <a:rPr lang="pl-PL" altLang="en-US" sz="2700" b="1" dirty="0">
                <a:solidFill>
                  <a:srgbClr val="173F36"/>
                </a:solidFill>
                <a:latin typeface="Lato" pitchFamily="34" charset="0"/>
                <a:ea typeface="Lato" pitchFamily="34" charset="-122"/>
                <a:cs typeface="Lato" pitchFamily="34" charset="-120"/>
              </a:rPr>
              <a:t>Uważność. Współpraca. Sprawczość.</a:t>
            </a:r>
            <a:endParaRPr lang="pl-PL" sz="2700" dirty="0"/>
          </a:p>
        </p:txBody>
      </p:sp>
      <p:sp>
        <p:nvSpPr>
          <p:cNvPr id="10" name="Text 7"/>
          <p:cNvSpPr/>
          <p:nvPr/>
        </p:nvSpPr>
        <p:spPr>
          <a:xfrm>
            <a:off x="640080" y="5431536"/>
            <a:ext cx="6492240" cy="438912"/>
          </a:xfrm>
          <a:prstGeom prst="rect">
            <a:avLst/>
          </a:prstGeom>
          <a:noFill/>
          <a:ln/>
        </p:spPr>
        <p:txBody>
          <a:bodyPr wrap="square" lIns="0" tIns="0" rIns="0" bIns="0" rtlCol="0" anchor="ctr"/>
          <a:lstStyle/>
          <a:p>
            <a:pPr marL="0" indent="0">
              <a:buNone/>
            </a:pPr>
            <a:r>
              <a:rPr lang="pl-PL" altLang="en-US" sz="1720" dirty="0">
                <a:solidFill>
                  <a:srgbClr val="567368"/>
                </a:solidFill>
                <a:latin typeface="Lato" pitchFamily="34" charset="0"/>
                <a:ea typeface="Lato" pitchFamily="34" charset="-122"/>
                <a:cs typeface="Lato" pitchFamily="34" charset="-120"/>
              </a:rPr>
              <a:t>Prezentacja edukacyjna</a:t>
            </a:r>
            <a:endParaRPr lang="pl-PL" sz="1720" dirty="0"/>
          </a:p>
        </p:txBody>
      </p:sp>
      <p:pic>
        <p:nvPicPr>
          <p:cNvPr id="11" name="Image 1" descr="Ilustracja fotograficzna wygenerowana cyfrowo. Nie przedstawia dokumentacji warsztatów."/>
          <p:cNvPicPr>
            <a:picLocks noChangeAspect="1"/>
          </p:cNvPicPr>
          <p:nvPr/>
        </p:nvPicPr>
        <p:blipFill>
          <a:blip r:embed="rId3"/>
          <a:srcRect t="9305" b="9305"/>
          <a:stretch/>
        </p:blipFill>
        <p:spPr>
          <a:xfrm>
            <a:off x="7836408" y="1271016"/>
            <a:ext cx="3685032" cy="4498848"/>
          </a:xfrm>
          <a:prstGeom prst="rect">
            <a:avLst/>
          </a:prstGeom>
        </p:spPr>
      </p:pic>
      <p:sp>
        <p:nvSpPr>
          <p:cNvPr id="12" name="Text 8"/>
          <p:cNvSpPr/>
          <p:nvPr/>
        </p:nvSpPr>
        <p:spPr>
          <a:xfrm>
            <a:off x="7836408" y="5843016"/>
            <a:ext cx="3666744" cy="365760"/>
          </a:xfrm>
          <a:prstGeom prst="rect">
            <a:avLst/>
          </a:prstGeom>
          <a:noFill/>
          <a:ln/>
        </p:spPr>
        <p:txBody>
          <a:bodyPr wrap="square" lIns="0" tIns="0" rIns="0" bIns="0" rtlCol="0" anchor="ctr"/>
          <a:lstStyle/>
          <a:p>
            <a:pPr marL="0" indent="0">
              <a:buNone/>
            </a:pPr>
            <a:endParaRPr lang="pl-PL" sz="1030" dirty="0"/>
          </a:p>
        </p:txBody>
      </p:sp>
      <p:sp>
        <p:nvSpPr>
          <p:cNvPr id="13" name="Shape 9"/>
          <p:cNvSpPr/>
          <p:nvPr/>
        </p:nvSpPr>
        <p:spPr>
          <a:xfrm>
            <a:off x="621792" y="6391656"/>
            <a:ext cx="10945368" cy="0"/>
          </a:xfrm>
          <a:prstGeom prst="line">
            <a:avLst/>
          </a:prstGeom>
          <a:noFill/>
          <a:ln w="10160">
            <a:solidFill>
              <a:srgbClr val="CDDDD4"/>
            </a:solidFill>
            <a:prstDash val="solid"/>
          </a:ln>
        </p:spPr>
        <p:txBody>
          <a:bodyPr/>
          <a:lstStyle/>
          <a:p>
            <a:endParaRPr lang="pl-PL"/>
          </a:p>
        </p:txBody>
      </p:sp>
      <p:sp>
        <p:nvSpPr>
          <p:cNvPr id="14" name="Text 10"/>
          <p:cNvSpPr/>
          <p:nvPr/>
        </p:nvSpPr>
        <p:spPr>
          <a:xfrm>
            <a:off x="640080" y="6501384"/>
            <a:ext cx="10241280" cy="283464"/>
          </a:xfrm>
          <a:prstGeom prst="rect">
            <a:avLst/>
          </a:prstGeom>
          <a:noFill/>
          <a:ln/>
        </p:spPr>
        <p:txBody>
          <a:bodyPr wrap="square" lIns="0" tIns="0" rIns="0" bIns="0" rtlCol="0" anchor="ctr"/>
          <a:lstStyle/>
          <a:p>
            <a:pPr marL="0" indent="0">
              <a:buNone/>
            </a:pPr>
            <a:r>
              <a:rPr lang="pl-PL" altLang="en-US" sz="910" dirty="0">
                <a:solidFill>
                  <a:srgbClr val="567368"/>
                </a:solidFill>
                <a:latin typeface="Lato" pitchFamily="34" charset="0"/>
                <a:ea typeface="Lato" pitchFamily="34" charset="-122"/>
                <a:cs typeface="Lato" pitchFamily="34" charset="-120"/>
              </a:rPr>
              <a:t>Projekt dofinansowany ze środków Ministra Edukacji Narodowej</a:t>
            </a:r>
            <a:endParaRPr lang="pl-PL" sz="910" dirty="0"/>
          </a:p>
          <a:p>
            <a:pPr marL="0" indent="0">
              <a:buNone/>
            </a:pPr>
            <a:r>
              <a:rPr lang="pl-PL" altLang="en-US" sz="910" dirty="0">
                <a:solidFill>
                  <a:srgbClr val="567368"/>
                </a:solidFill>
                <a:latin typeface="Lato" pitchFamily="34" charset="0"/>
                <a:ea typeface="Lato" pitchFamily="34" charset="-122"/>
                <a:cs typeface="Lato" pitchFamily="34" charset="-120"/>
              </a:rPr>
              <a:t>w ramach programu „Młodzi Obywatele” na 2025 r.</a:t>
            </a:r>
            <a:endParaRPr lang="pl-PL" sz="910" dirty="0"/>
          </a:p>
        </p:txBody>
      </p:sp>
      <p:sp>
        <p:nvSpPr>
          <p:cNvPr id="15" name="Text 11"/>
          <p:cNvSpPr/>
          <p:nvPr/>
        </p:nvSpPr>
        <p:spPr>
          <a:xfrm>
            <a:off x="10744200" y="6556248"/>
            <a:ext cx="822960" cy="155448"/>
          </a:xfrm>
          <a:prstGeom prst="rect">
            <a:avLst/>
          </a:prstGeom>
          <a:noFill/>
          <a:ln/>
        </p:spPr>
        <p:txBody>
          <a:bodyPr wrap="square" lIns="0" tIns="0" rIns="0" bIns="0" rtlCol="0" anchor="ctr"/>
          <a:lstStyle/>
          <a:p>
            <a:pPr marL="0" indent="0" algn="r">
              <a:buNone/>
            </a:pPr>
            <a:r>
              <a:rPr lang="pl-PL" altLang="en-US" sz="1030" dirty="0">
                <a:solidFill>
                  <a:srgbClr val="173F36"/>
                </a:solidFill>
                <a:latin typeface="Lato" pitchFamily="34" charset="0"/>
                <a:ea typeface="Lato" pitchFamily="34" charset="-122"/>
                <a:cs typeface="Lato" pitchFamily="34" charset="-120"/>
              </a:rPr>
              <a:t>01 / 35</a:t>
            </a:r>
            <a:endParaRPr lang="pl-PL" sz="1030" dirty="0"/>
          </a:p>
        </p:txBody>
      </p:sp>
      <p:pic>
        <p:nvPicPr>
          <p:cNvPr id="17" name="Picture 1" descr="Oryginalny logotyp Ministerstwa Edukacji Narodowej.">
            <a:extLst>
              <a:ext uri="{FF2B5EF4-FFF2-40B4-BE49-F238E27FC236}">
                <a16:creationId xmlns:a16="http://schemas.microsoft.com/office/drawing/2014/main" id="{B645B358-22C8-69D4-D782-302ED3624885}"/>
              </a:ext>
            </a:extLst>
          </p:cNvPr>
          <p:cNvPicPr>
            <a:picLocks noChangeAspect="1"/>
          </p:cNvPicPr>
          <p:nvPr/>
        </p:nvPicPr>
        <p:blipFill>
          <a:blip r:embed="rId4"/>
          <a:stretch>
            <a:fillRect/>
          </a:stretch>
        </p:blipFill>
        <p:spPr>
          <a:xfrm>
            <a:off x="5652770" y="5760466"/>
            <a:ext cx="1799590" cy="63119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NASZA DROGA</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Dziś sprawdzimy, jak działa wspólnota.</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FUNDACJA INITIO  /  HORSECONNECT</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02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621792" y="2176272"/>
            <a:ext cx="3502152" cy="3127248"/>
          </a:xfrm>
          <a:prstGeom prst="roundRect">
            <a:avLst>
              <a:gd name="adj" fmla="val 3509"/>
            </a:avLst>
          </a:prstGeom>
          <a:solidFill>
            <a:srgbClr val="EAF2ED"/>
          </a:solidFill>
          <a:ln w="12700">
            <a:solidFill>
              <a:srgbClr val="EAF2ED">
                <a:alpha val="0"/>
              </a:srgbClr>
            </a:solidFill>
            <a:prstDash val="solid"/>
          </a:ln>
        </p:spPr>
        <p:txBody>
          <a:bodyPr/>
          <a:lstStyle/>
          <a:p>
            <a:endParaRPr lang="pl-PL"/>
          </a:p>
        </p:txBody>
      </p:sp>
      <p:sp>
        <p:nvSpPr>
          <p:cNvPr id="12" name="Shape 9"/>
          <p:cNvSpPr/>
          <p:nvPr/>
        </p:nvSpPr>
        <p:spPr>
          <a:xfrm>
            <a:off x="850392" y="2414016"/>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13" name="Text 10"/>
          <p:cNvSpPr/>
          <p:nvPr/>
        </p:nvSpPr>
        <p:spPr>
          <a:xfrm>
            <a:off x="850392" y="2423160"/>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1</a:t>
            </a:r>
            <a:endParaRPr lang="pl-PL" sz="1800" dirty="0"/>
          </a:p>
        </p:txBody>
      </p:sp>
      <p:sp>
        <p:nvSpPr>
          <p:cNvPr id="14" name="Text 11"/>
          <p:cNvSpPr/>
          <p:nvPr/>
        </p:nvSpPr>
        <p:spPr>
          <a:xfrm>
            <a:off x="859536" y="3090672"/>
            <a:ext cx="3026664" cy="502920"/>
          </a:xfrm>
          <a:prstGeom prst="rect">
            <a:avLst/>
          </a:prstGeom>
          <a:noFill/>
          <a:ln/>
        </p:spPr>
        <p:txBody>
          <a:bodyPr wrap="square" lIns="0" tIns="0" rIns="0" bIns="0" rtlCol="0" anchor="ctr"/>
          <a:lstStyle/>
          <a:p>
            <a:pPr marL="0" indent="0">
              <a:buNone/>
            </a:pPr>
            <a:r>
              <a:rPr lang="pl-PL" altLang="en-US" sz="2800" b="1" dirty="0">
                <a:solidFill>
                  <a:srgbClr val="173F36"/>
                </a:solidFill>
                <a:latin typeface="Lato" pitchFamily="34" charset="0"/>
                <a:ea typeface="Lato" pitchFamily="34" charset="-122"/>
                <a:cs typeface="Lato" pitchFamily="34" charset="-120"/>
              </a:rPr>
              <a:t>Relacje</a:t>
            </a:r>
            <a:endParaRPr lang="pl-PL" sz="2800" dirty="0"/>
          </a:p>
        </p:txBody>
      </p:sp>
      <p:sp>
        <p:nvSpPr>
          <p:cNvPr id="15" name="Text 12"/>
          <p:cNvSpPr/>
          <p:nvPr/>
        </p:nvSpPr>
        <p:spPr>
          <a:xfrm>
            <a:off x="859536" y="3749040"/>
            <a:ext cx="3026664" cy="1344168"/>
          </a:xfrm>
          <a:prstGeom prst="rect">
            <a:avLst/>
          </a:prstGeom>
          <a:noFill/>
          <a:ln/>
        </p:spPr>
        <p:txBody>
          <a:bodyPr wrap="square" lIns="0" tIns="0" rIns="0" bIns="0" rtlCol="0" anchor="t"/>
          <a:lstStyle/>
          <a:p>
            <a:pPr marL="0" indent="0">
              <a:buNone/>
            </a:pPr>
            <a:r>
              <a:rPr lang="pl-PL" altLang="en-US" sz="2300" dirty="0">
                <a:solidFill>
                  <a:srgbClr val="243C33"/>
                </a:solidFill>
                <a:latin typeface="Lato" pitchFamily="34" charset="0"/>
                <a:ea typeface="Lato" pitchFamily="34" charset="-122"/>
                <a:cs typeface="Lato" pitchFamily="34" charset="-120"/>
              </a:rPr>
              <a:t>Jak słuchać, pytać i mówić o potrzebach?</a:t>
            </a:r>
            <a:endParaRPr lang="pl-PL" sz="2300" dirty="0"/>
          </a:p>
        </p:txBody>
      </p:sp>
      <p:sp>
        <p:nvSpPr>
          <p:cNvPr id="16" name="Shape 13"/>
          <p:cNvSpPr/>
          <p:nvPr/>
        </p:nvSpPr>
        <p:spPr>
          <a:xfrm>
            <a:off x="4347972" y="2176272"/>
            <a:ext cx="3502152" cy="3127248"/>
          </a:xfrm>
          <a:prstGeom prst="roundRect">
            <a:avLst>
              <a:gd name="adj" fmla="val 3509"/>
            </a:avLst>
          </a:prstGeom>
          <a:solidFill>
            <a:srgbClr val="F5EEDD"/>
          </a:solidFill>
          <a:ln w="12700">
            <a:solidFill>
              <a:srgbClr val="F5EEDD">
                <a:alpha val="0"/>
              </a:srgbClr>
            </a:solidFill>
            <a:prstDash val="solid"/>
          </a:ln>
        </p:spPr>
        <p:txBody>
          <a:bodyPr/>
          <a:lstStyle/>
          <a:p>
            <a:endParaRPr lang="pl-PL"/>
          </a:p>
        </p:txBody>
      </p:sp>
      <p:sp>
        <p:nvSpPr>
          <p:cNvPr id="17" name="Shape 14"/>
          <p:cNvSpPr/>
          <p:nvPr/>
        </p:nvSpPr>
        <p:spPr>
          <a:xfrm>
            <a:off x="4576572" y="2414016"/>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18" name="Text 15"/>
          <p:cNvSpPr/>
          <p:nvPr/>
        </p:nvSpPr>
        <p:spPr>
          <a:xfrm>
            <a:off x="4576572" y="2423160"/>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2</a:t>
            </a:r>
            <a:endParaRPr lang="pl-PL" sz="1800" dirty="0"/>
          </a:p>
        </p:txBody>
      </p:sp>
      <p:sp>
        <p:nvSpPr>
          <p:cNvPr id="19" name="Text 16"/>
          <p:cNvSpPr/>
          <p:nvPr/>
        </p:nvSpPr>
        <p:spPr>
          <a:xfrm>
            <a:off x="4585716" y="3090672"/>
            <a:ext cx="3026664" cy="502920"/>
          </a:xfrm>
          <a:prstGeom prst="rect">
            <a:avLst/>
          </a:prstGeom>
          <a:noFill/>
          <a:ln/>
        </p:spPr>
        <p:txBody>
          <a:bodyPr wrap="square" lIns="0" tIns="0" rIns="0" bIns="0" rtlCol="0" anchor="ctr"/>
          <a:lstStyle/>
          <a:p>
            <a:pPr marL="0" indent="0">
              <a:buNone/>
            </a:pPr>
            <a:r>
              <a:rPr lang="pl-PL" altLang="en-US" sz="2800" b="1" dirty="0">
                <a:solidFill>
                  <a:srgbClr val="173F36"/>
                </a:solidFill>
                <a:latin typeface="Lato" pitchFamily="34" charset="0"/>
                <a:ea typeface="Lato" pitchFamily="34" charset="-122"/>
                <a:cs typeface="Lato" pitchFamily="34" charset="-120"/>
              </a:rPr>
              <a:t>Informacje</a:t>
            </a:r>
            <a:endParaRPr lang="pl-PL" sz="2800" dirty="0"/>
          </a:p>
        </p:txBody>
      </p:sp>
      <p:sp>
        <p:nvSpPr>
          <p:cNvPr id="20" name="Text 17"/>
          <p:cNvSpPr/>
          <p:nvPr/>
        </p:nvSpPr>
        <p:spPr>
          <a:xfrm>
            <a:off x="4585716" y="3749040"/>
            <a:ext cx="3026664" cy="1344168"/>
          </a:xfrm>
          <a:prstGeom prst="rect">
            <a:avLst/>
          </a:prstGeom>
          <a:noFill/>
          <a:ln/>
        </p:spPr>
        <p:txBody>
          <a:bodyPr wrap="square" lIns="0" tIns="0" rIns="0" bIns="0" rtlCol="0" anchor="t"/>
          <a:lstStyle/>
          <a:p>
            <a:pPr marL="0" indent="0">
              <a:buNone/>
            </a:pPr>
            <a:r>
              <a:rPr lang="pl-PL" altLang="en-US" sz="2300" dirty="0">
                <a:solidFill>
                  <a:srgbClr val="243C33"/>
                </a:solidFill>
                <a:latin typeface="Lato" pitchFamily="34" charset="0"/>
                <a:ea typeface="Lato" pitchFamily="34" charset="-122"/>
                <a:cs typeface="Lato" pitchFamily="34" charset="-120"/>
              </a:rPr>
              <a:t>Co sprawdzić, zanim uwierzę lub udostępnię?</a:t>
            </a:r>
            <a:endParaRPr lang="pl-PL" sz="2300" dirty="0"/>
          </a:p>
        </p:txBody>
      </p:sp>
      <p:sp>
        <p:nvSpPr>
          <p:cNvPr id="21" name="Shape 18"/>
          <p:cNvSpPr/>
          <p:nvPr/>
        </p:nvSpPr>
        <p:spPr>
          <a:xfrm>
            <a:off x="8074152" y="2176272"/>
            <a:ext cx="3502152" cy="3127248"/>
          </a:xfrm>
          <a:prstGeom prst="roundRect">
            <a:avLst>
              <a:gd name="adj" fmla="val 3509"/>
            </a:avLst>
          </a:prstGeom>
          <a:solidFill>
            <a:srgbClr val="EAF2ED"/>
          </a:solidFill>
          <a:ln w="12700">
            <a:solidFill>
              <a:srgbClr val="EAF2ED">
                <a:alpha val="0"/>
              </a:srgbClr>
            </a:solidFill>
            <a:prstDash val="solid"/>
          </a:ln>
        </p:spPr>
        <p:txBody>
          <a:bodyPr/>
          <a:lstStyle/>
          <a:p>
            <a:endParaRPr lang="pl-PL"/>
          </a:p>
        </p:txBody>
      </p:sp>
      <p:sp>
        <p:nvSpPr>
          <p:cNvPr id="22" name="Shape 19"/>
          <p:cNvSpPr/>
          <p:nvPr/>
        </p:nvSpPr>
        <p:spPr>
          <a:xfrm>
            <a:off x="8302752" y="2414016"/>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23" name="Text 20"/>
          <p:cNvSpPr/>
          <p:nvPr/>
        </p:nvSpPr>
        <p:spPr>
          <a:xfrm>
            <a:off x="8302752" y="2423160"/>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3</a:t>
            </a:r>
            <a:endParaRPr lang="pl-PL" sz="1800" dirty="0"/>
          </a:p>
        </p:txBody>
      </p:sp>
      <p:sp>
        <p:nvSpPr>
          <p:cNvPr id="24" name="Text 21"/>
          <p:cNvSpPr/>
          <p:nvPr/>
        </p:nvSpPr>
        <p:spPr>
          <a:xfrm>
            <a:off x="8311896" y="3090672"/>
            <a:ext cx="3026664" cy="502920"/>
          </a:xfrm>
          <a:prstGeom prst="rect">
            <a:avLst/>
          </a:prstGeom>
          <a:noFill/>
          <a:ln/>
        </p:spPr>
        <p:txBody>
          <a:bodyPr wrap="square" lIns="0" tIns="0" rIns="0" bIns="0" rtlCol="0" anchor="ctr"/>
          <a:lstStyle/>
          <a:p>
            <a:pPr marL="0" indent="0">
              <a:buNone/>
            </a:pPr>
            <a:r>
              <a:rPr lang="pl-PL" altLang="en-US" sz="2800" b="1" dirty="0">
                <a:solidFill>
                  <a:srgbClr val="173F36"/>
                </a:solidFill>
                <a:latin typeface="Lato" pitchFamily="34" charset="0"/>
                <a:ea typeface="Lato" pitchFamily="34" charset="-122"/>
                <a:cs typeface="Lato" pitchFamily="34" charset="-120"/>
              </a:rPr>
              <a:t>Działanie</a:t>
            </a:r>
            <a:endParaRPr lang="pl-PL" sz="2800" dirty="0"/>
          </a:p>
        </p:txBody>
      </p:sp>
      <p:sp>
        <p:nvSpPr>
          <p:cNvPr id="25" name="Text 22"/>
          <p:cNvSpPr/>
          <p:nvPr/>
        </p:nvSpPr>
        <p:spPr>
          <a:xfrm>
            <a:off x="8311896" y="3749040"/>
            <a:ext cx="3026664" cy="1344168"/>
          </a:xfrm>
          <a:prstGeom prst="rect">
            <a:avLst/>
          </a:prstGeom>
          <a:noFill/>
          <a:ln/>
        </p:spPr>
        <p:txBody>
          <a:bodyPr wrap="square" lIns="0" tIns="0" rIns="0" bIns="0" rtlCol="0" anchor="t"/>
          <a:lstStyle/>
          <a:p>
            <a:pPr marL="0" indent="0">
              <a:buNone/>
            </a:pPr>
            <a:r>
              <a:rPr lang="pl-PL" altLang="en-US" sz="2300" dirty="0">
                <a:solidFill>
                  <a:srgbClr val="243C33"/>
                </a:solidFill>
                <a:latin typeface="Lato" pitchFamily="34" charset="0"/>
                <a:ea typeface="Lato" pitchFamily="34" charset="-122"/>
                <a:cs typeface="Lato" pitchFamily="34" charset="-120"/>
              </a:rPr>
              <a:t>Jak zmienić pomysł we wspólny, odpowiedzialny krok?</a:t>
            </a:r>
            <a:endParaRPr lang="pl-PL" sz="2300" dirty="0"/>
          </a:p>
        </p:txBody>
      </p:sp>
      <p:sp>
        <p:nvSpPr>
          <p:cNvPr id="26" name="Shape 23"/>
          <p:cNvSpPr/>
          <p:nvPr/>
        </p:nvSpPr>
        <p:spPr>
          <a:xfrm>
            <a:off x="612648" y="5632704"/>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27" name="Text 24"/>
          <p:cNvSpPr/>
          <p:nvPr/>
        </p:nvSpPr>
        <p:spPr>
          <a:xfrm>
            <a:off x="822960" y="5705856"/>
            <a:ext cx="10533888" cy="347472"/>
          </a:xfrm>
          <a:prstGeom prst="rect">
            <a:avLst/>
          </a:prstGeom>
          <a:noFill/>
          <a:ln/>
        </p:spPr>
        <p:txBody>
          <a:bodyPr wrap="square" lIns="0" tIns="0" rIns="0" bIns="0" rtlCol="0" anchor="ctr"/>
          <a:lstStyle/>
          <a:p>
            <a:pPr marL="0" indent="0">
              <a:buNone/>
            </a:pPr>
            <a:r>
              <a:rPr lang="pl-PL" altLang="en-US" sz="1850" dirty="0">
                <a:solidFill>
                  <a:srgbClr val="173F36"/>
                </a:solidFill>
                <a:latin typeface="Lato" pitchFamily="34" charset="0"/>
                <a:ea typeface="Lato" pitchFamily="34" charset="-122"/>
                <a:cs typeface="Lato" pitchFamily="34" charset="-120"/>
              </a:rPr>
              <a:t>W każdej części: krótka myśl, doświadczenie i rozmowa.</a:t>
            </a:r>
            <a:endParaRPr lang="pl-PL" sz="18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FILOZOFIA FUNDACJI INITIO</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Zaczynamy od spotkania.</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FUNDACJA INITIO  /  HORSECONNECT</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03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621792" y="2011680"/>
            <a:ext cx="10954512" cy="2029968"/>
          </a:xfrm>
          <a:prstGeom prst="roundRect">
            <a:avLst>
              <a:gd name="adj" fmla="val 5405"/>
            </a:avLst>
          </a:prstGeom>
          <a:solidFill>
            <a:srgbClr val="173F36"/>
          </a:solidFill>
          <a:ln w="12700">
            <a:solidFill>
              <a:srgbClr val="173F36">
                <a:alpha val="0"/>
              </a:srgbClr>
            </a:solidFill>
            <a:prstDash val="solid"/>
          </a:ln>
        </p:spPr>
        <p:txBody>
          <a:bodyPr/>
          <a:lstStyle/>
          <a:p>
            <a:endParaRPr lang="pl-PL"/>
          </a:p>
        </p:txBody>
      </p:sp>
      <p:sp>
        <p:nvSpPr>
          <p:cNvPr id="12" name="Text 9"/>
          <p:cNvSpPr/>
          <p:nvPr/>
        </p:nvSpPr>
        <p:spPr>
          <a:xfrm>
            <a:off x="896112" y="1975104"/>
            <a:ext cx="640080" cy="676656"/>
          </a:xfrm>
          <a:prstGeom prst="rect">
            <a:avLst/>
          </a:prstGeom>
          <a:noFill/>
          <a:ln/>
        </p:spPr>
        <p:txBody>
          <a:bodyPr wrap="square" lIns="0" tIns="0" rIns="0" bIns="0" rtlCol="0" anchor="ctr"/>
          <a:lstStyle/>
          <a:p>
            <a:pPr marL="0" indent="0">
              <a:buNone/>
            </a:pPr>
            <a:r>
              <a:rPr lang="pl-PL" altLang="en-US" sz="6400" b="1" dirty="0">
                <a:solidFill>
                  <a:srgbClr val="B38C50"/>
                </a:solidFill>
                <a:latin typeface="Lato" pitchFamily="34" charset="0"/>
                <a:ea typeface="Lato" pitchFamily="34" charset="-122"/>
                <a:cs typeface="Lato" pitchFamily="34" charset="-120"/>
              </a:rPr>
              <a:t>„</a:t>
            </a:r>
            <a:endParaRPr lang="pl-PL" sz="6400" dirty="0"/>
          </a:p>
        </p:txBody>
      </p:sp>
      <p:sp>
        <p:nvSpPr>
          <p:cNvPr id="13" name="Text 10"/>
          <p:cNvSpPr/>
          <p:nvPr/>
        </p:nvSpPr>
        <p:spPr>
          <a:xfrm>
            <a:off x="1362456" y="2386584"/>
            <a:ext cx="9610344" cy="1170432"/>
          </a:xfrm>
          <a:prstGeom prst="rect">
            <a:avLst/>
          </a:prstGeom>
          <a:noFill/>
          <a:ln/>
        </p:spPr>
        <p:txBody>
          <a:bodyPr wrap="square" lIns="0" tIns="0" rIns="0" bIns="0" rtlCol="0" anchor="ctr"/>
          <a:lstStyle/>
          <a:p>
            <a:pPr marL="0" indent="0">
              <a:buNone/>
            </a:pPr>
            <a:r>
              <a:rPr lang="pl-PL" altLang="en-US" sz="3200" b="1" dirty="0">
                <a:solidFill>
                  <a:srgbClr val="FFFFFF"/>
                </a:solidFill>
                <a:latin typeface="Lato" pitchFamily="34" charset="0"/>
                <a:ea typeface="Lato" pitchFamily="34" charset="-122"/>
                <a:cs typeface="Lato" pitchFamily="34" charset="-120"/>
              </a:rPr>
              <a:t>Nie musimy działać w ten sam sposób,</a:t>
            </a:r>
            <a:endParaRPr lang="pl-PL" sz="3200" dirty="0"/>
          </a:p>
          <a:p>
            <a:pPr marL="0" indent="0">
              <a:buNone/>
            </a:pPr>
            <a:r>
              <a:rPr lang="pl-PL" altLang="en-US" sz="3200" b="1" dirty="0">
                <a:solidFill>
                  <a:srgbClr val="FFFFFF"/>
                </a:solidFill>
                <a:latin typeface="Lato" pitchFamily="34" charset="0"/>
                <a:ea typeface="Lato" pitchFamily="34" charset="-122"/>
                <a:cs typeface="Lato" pitchFamily="34" charset="-120"/>
              </a:rPr>
              <a:t>żeby działać razem.</a:t>
            </a:r>
            <a:endParaRPr lang="pl-PL" sz="3200" dirty="0"/>
          </a:p>
        </p:txBody>
      </p:sp>
      <p:sp>
        <p:nvSpPr>
          <p:cNvPr id="14" name="Text 11"/>
          <p:cNvSpPr/>
          <p:nvPr/>
        </p:nvSpPr>
        <p:spPr>
          <a:xfrm>
            <a:off x="768096" y="4288536"/>
            <a:ext cx="10561320" cy="640080"/>
          </a:xfrm>
          <a:prstGeom prst="rect">
            <a:avLst/>
          </a:prstGeom>
          <a:noFill/>
          <a:ln/>
        </p:spPr>
        <p:txBody>
          <a:bodyPr wrap="square" lIns="0" tIns="0" rIns="0" bIns="0" rtlCol="0" anchor="ctr"/>
          <a:lstStyle/>
          <a:p>
            <a:pPr marL="0" indent="0">
              <a:buNone/>
            </a:pPr>
            <a:r>
              <a:rPr lang="pl-PL" altLang="en-US" sz="2300" dirty="0">
                <a:solidFill>
                  <a:srgbClr val="567368"/>
                </a:solidFill>
                <a:latin typeface="Lato" pitchFamily="34" charset="0"/>
                <a:ea typeface="Lato" pitchFamily="34" charset="-122"/>
                <a:cs typeface="Lato" pitchFamily="34" charset="-120"/>
              </a:rPr>
              <a:t>Tworzymy przestrzeń do bycia sobą, budowania relacji i odkrywania własnego wpływu.</a:t>
            </a:r>
            <a:endParaRPr lang="pl-PL" sz="2300" dirty="0"/>
          </a:p>
        </p:txBody>
      </p:sp>
      <p:sp>
        <p:nvSpPr>
          <p:cNvPr id="15" name="Shape 12"/>
          <p:cNvSpPr/>
          <p:nvPr/>
        </p:nvSpPr>
        <p:spPr>
          <a:xfrm>
            <a:off x="749808" y="5166360"/>
            <a:ext cx="384048" cy="384048"/>
          </a:xfrm>
          <a:prstGeom prst="ellipse">
            <a:avLst/>
          </a:prstGeom>
          <a:solidFill>
            <a:srgbClr val="EAF2ED"/>
          </a:solidFill>
          <a:ln w="12700">
            <a:solidFill>
              <a:srgbClr val="EAF2ED">
                <a:alpha val="0"/>
              </a:srgbClr>
            </a:solidFill>
            <a:prstDash val="solid"/>
          </a:ln>
        </p:spPr>
        <p:txBody>
          <a:bodyPr/>
          <a:lstStyle/>
          <a:p>
            <a:endParaRPr lang="pl-PL"/>
          </a:p>
        </p:txBody>
      </p:sp>
      <p:sp>
        <p:nvSpPr>
          <p:cNvPr id="16" name="Text 13"/>
          <p:cNvSpPr/>
          <p:nvPr/>
        </p:nvSpPr>
        <p:spPr>
          <a:xfrm>
            <a:off x="749808" y="5175504"/>
            <a:ext cx="384048" cy="36576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1</a:t>
            </a:r>
            <a:endParaRPr lang="pl-PL" sz="1800" dirty="0"/>
          </a:p>
        </p:txBody>
      </p:sp>
      <p:sp>
        <p:nvSpPr>
          <p:cNvPr id="17" name="Text 14"/>
          <p:cNvSpPr/>
          <p:nvPr/>
        </p:nvSpPr>
        <p:spPr>
          <a:xfrm>
            <a:off x="1261872" y="5212080"/>
            <a:ext cx="2880360" cy="512064"/>
          </a:xfrm>
          <a:prstGeom prst="rect">
            <a:avLst/>
          </a:prstGeom>
          <a:noFill/>
          <a:ln/>
        </p:spPr>
        <p:txBody>
          <a:bodyPr wrap="square" lIns="0" tIns="0" rIns="0" bIns="0" rtlCol="0" anchor="ctr"/>
          <a:lstStyle/>
          <a:p>
            <a:pPr marL="0" indent="0">
              <a:buNone/>
            </a:pPr>
            <a:r>
              <a:rPr lang="pl-PL" altLang="en-US" sz="1900" b="1" dirty="0">
                <a:solidFill>
                  <a:srgbClr val="173F36"/>
                </a:solidFill>
                <a:latin typeface="Lato" pitchFamily="34" charset="0"/>
                <a:ea typeface="Lato" pitchFamily="34" charset="-122"/>
                <a:cs typeface="Lato" pitchFamily="34" charset="-120"/>
              </a:rPr>
              <a:t>Zauważamy człowieka.</a:t>
            </a:r>
            <a:endParaRPr lang="pl-PL" sz="1900" dirty="0"/>
          </a:p>
        </p:txBody>
      </p:sp>
      <p:sp>
        <p:nvSpPr>
          <p:cNvPr id="18" name="Shape 15"/>
          <p:cNvSpPr/>
          <p:nvPr/>
        </p:nvSpPr>
        <p:spPr>
          <a:xfrm>
            <a:off x="4434840" y="5166360"/>
            <a:ext cx="384048" cy="384048"/>
          </a:xfrm>
          <a:prstGeom prst="ellipse">
            <a:avLst/>
          </a:prstGeom>
          <a:solidFill>
            <a:srgbClr val="EAF2ED"/>
          </a:solidFill>
          <a:ln w="12700">
            <a:solidFill>
              <a:srgbClr val="EAF2ED">
                <a:alpha val="0"/>
              </a:srgbClr>
            </a:solidFill>
            <a:prstDash val="solid"/>
          </a:ln>
        </p:spPr>
        <p:txBody>
          <a:bodyPr/>
          <a:lstStyle/>
          <a:p>
            <a:endParaRPr lang="pl-PL"/>
          </a:p>
        </p:txBody>
      </p:sp>
      <p:sp>
        <p:nvSpPr>
          <p:cNvPr id="19" name="Text 16"/>
          <p:cNvSpPr/>
          <p:nvPr/>
        </p:nvSpPr>
        <p:spPr>
          <a:xfrm>
            <a:off x="4434840" y="5175504"/>
            <a:ext cx="384048" cy="36576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2</a:t>
            </a:r>
            <a:endParaRPr lang="pl-PL" sz="1800" dirty="0"/>
          </a:p>
        </p:txBody>
      </p:sp>
      <p:sp>
        <p:nvSpPr>
          <p:cNvPr id="20" name="Text 17"/>
          <p:cNvSpPr/>
          <p:nvPr/>
        </p:nvSpPr>
        <p:spPr>
          <a:xfrm>
            <a:off x="4946904" y="5212080"/>
            <a:ext cx="2880360" cy="512064"/>
          </a:xfrm>
          <a:prstGeom prst="rect">
            <a:avLst/>
          </a:prstGeom>
          <a:noFill/>
          <a:ln/>
        </p:spPr>
        <p:txBody>
          <a:bodyPr wrap="square" lIns="0" tIns="0" rIns="0" bIns="0" rtlCol="0" anchor="ctr"/>
          <a:lstStyle/>
          <a:p>
            <a:pPr marL="0" indent="0">
              <a:buNone/>
            </a:pPr>
            <a:r>
              <a:rPr lang="pl-PL" altLang="en-US" sz="1900" b="1" dirty="0">
                <a:solidFill>
                  <a:srgbClr val="173F36"/>
                </a:solidFill>
                <a:latin typeface="Lato" pitchFamily="34" charset="0"/>
                <a:ea typeface="Lato" pitchFamily="34" charset="-122"/>
                <a:cs typeface="Lato" pitchFamily="34" charset="-120"/>
              </a:rPr>
              <a:t>Dajemy miejsce na pytanie.</a:t>
            </a:r>
            <a:endParaRPr lang="pl-PL" sz="1900" dirty="0"/>
          </a:p>
        </p:txBody>
      </p:sp>
      <p:sp>
        <p:nvSpPr>
          <p:cNvPr id="21" name="Shape 18"/>
          <p:cNvSpPr/>
          <p:nvPr/>
        </p:nvSpPr>
        <p:spPr>
          <a:xfrm>
            <a:off x="8119872" y="5166360"/>
            <a:ext cx="384048" cy="384048"/>
          </a:xfrm>
          <a:prstGeom prst="ellipse">
            <a:avLst/>
          </a:prstGeom>
          <a:solidFill>
            <a:srgbClr val="EAF2ED"/>
          </a:solidFill>
          <a:ln w="12700">
            <a:solidFill>
              <a:srgbClr val="EAF2ED">
                <a:alpha val="0"/>
              </a:srgbClr>
            </a:solidFill>
            <a:prstDash val="solid"/>
          </a:ln>
        </p:spPr>
        <p:txBody>
          <a:bodyPr/>
          <a:lstStyle/>
          <a:p>
            <a:endParaRPr lang="pl-PL"/>
          </a:p>
        </p:txBody>
      </p:sp>
      <p:sp>
        <p:nvSpPr>
          <p:cNvPr id="22" name="Text 19"/>
          <p:cNvSpPr/>
          <p:nvPr/>
        </p:nvSpPr>
        <p:spPr>
          <a:xfrm>
            <a:off x="8119872" y="5175504"/>
            <a:ext cx="384048" cy="36576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3</a:t>
            </a:r>
            <a:endParaRPr lang="pl-PL" sz="1800" dirty="0"/>
          </a:p>
        </p:txBody>
      </p:sp>
      <p:sp>
        <p:nvSpPr>
          <p:cNvPr id="23" name="Text 20"/>
          <p:cNvSpPr/>
          <p:nvPr/>
        </p:nvSpPr>
        <p:spPr>
          <a:xfrm>
            <a:off x="8631936" y="5212080"/>
            <a:ext cx="2880360" cy="512064"/>
          </a:xfrm>
          <a:prstGeom prst="rect">
            <a:avLst/>
          </a:prstGeom>
          <a:noFill/>
          <a:ln/>
        </p:spPr>
        <p:txBody>
          <a:bodyPr wrap="square" lIns="0" tIns="0" rIns="0" bIns="0" rtlCol="0" anchor="ctr"/>
          <a:lstStyle/>
          <a:p>
            <a:pPr marL="0" indent="0">
              <a:buNone/>
            </a:pPr>
            <a:r>
              <a:rPr lang="pl-PL" altLang="en-US" sz="1900" b="1" dirty="0">
                <a:solidFill>
                  <a:srgbClr val="173F36"/>
                </a:solidFill>
                <a:latin typeface="Lato" pitchFamily="34" charset="0"/>
                <a:ea typeface="Lato" pitchFamily="34" charset="-122"/>
                <a:cs typeface="Lato" pitchFamily="34" charset="-120"/>
              </a:rPr>
              <a:t>Doceniamy różne sposoby udziału.</a:t>
            </a:r>
            <a:endParaRPr lang="pl-PL" sz="1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FILOZOFIA FUNDACJI INITIO</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Sześć wartości. Codzienne decyzje.</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FUNDACJA INITIO  /  HORSECONNECT</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04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621792" y="2084832"/>
            <a:ext cx="3502152" cy="1627632"/>
          </a:xfrm>
          <a:prstGeom prst="roundRect">
            <a:avLst>
              <a:gd name="adj" fmla="val 6742"/>
            </a:avLst>
          </a:prstGeom>
          <a:solidFill>
            <a:srgbClr val="EAF2ED"/>
          </a:solidFill>
          <a:ln w="12700">
            <a:solidFill>
              <a:srgbClr val="EAF2ED">
                <a:alpha val="0"/>
              </a:srgbClr>
            </a:solidFill>
            <a:prstDash val="solid"/>
          </a:ln>
        </p:spPr>
        <p:txBody>
          <a:bodyPr/>
          <a:lstStyle/>
          <a:p>
            <a:endParaRPr lang="pl-PL"/>
          </a:p>
        </p:txBody>
      </p:sp>
      <p:sp>
        <p:nvSpPr>
          <p:cNvPr id="12" name="Shape 9"/>
          <p:cNvSpPr/>
          <p:nvPr/>
        </p:nvSpPr>
        <p:spPr>
          <a:xfrm>
            <a:off x="822960" y="2313432"/>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13" name="Text 10"/>
          <p:cNvSpPr/>
          <p:nvPr/>
        </p:nvSpPr>
        <p:spPr>
          <a:xfrm>
            <a:off x="822960" y="2322576"/>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1</a:t>
            </a:r>
            <a:endParaRPr lang="pl-PL" sz="1800" dirty="0"/>
          </a:p>
        </p:txBody>
      </p:sp>
      <p:sp>
        <p:nvSpPr>
          <p:cNvPr id="14" name="Text 11"/>
          <p:cNvSpPr/>
          <p:nvPr/>
        </p:nvSpPr>
        <p:spPr>
          <a:xfrm>
            <a:off x="1444752" y="2331720"/>
            <a:ext cx="2496312" cy="384048"/>
          </a:xfrm>
          <a:prstGeom prst="rect">
            <a:avLst/>
          </a:prstGeom>
          <a:noFill/>
          <a:ln/>
        </p:spPr>
        <p:txBody>
          <a:bodyPr wrap="square" lIns="0" tIns="0" rIns="0" bIns="0" rtlCol="0" anchor="ctr"/>
          <a:lstStyle/>
          <a:p>
            <a:pPr marL="0" indent="0">
              <a:buNone/>
            </a:pPr>
            <a:r>
              <a:rPr lang="pl-PL" altLang="en-US" sz="2250" b="1" dirty="0">
                <a:solidFill>
                  <a:srgbClr val="173F36"/>
                </a:solidFill>
                <a:latin typeface="Lato" pitchFamily="34" charset="0"/>
                <a:ea typeface="Lato" pitchFamily="34" charset="-122"/>
                <a:cs typeface="Lato" pitchFamily="34" charset="-120"/>
              </a:rPr>
              <a:t>Uważność</a:t>
            </a:r>
            <a:endParaRPr lang="pl-PL" sz="2250" dirty="0"/>
          </a:p>
        </p:txBody>
      </p:sp>
      <p:sp>
        <p:nvSpPr>
          <p:cNvPr id="15" name="Text 12"/>
          <p:cNvSpPr/>
          <p:nvPr/>
        </p:nvSpPr>
        <p:spPr>
          <a:xfrm>
            <a:off x="841248" y="3008376"/>
            <a:ext cx="3035808" cy="420624"/>
          </a:xfrm>
          <a:prstGeom prst="rect">
            <a:avLst/>
          </a:prstGeom>
          <a:noFill/>
          <a:ln/>
        </p:spPr>
        <p:txBody>
          <a:bodyPr wrap="square" lIns="0" tIns="0" rIns="0" bIns="0" rtlCol="0" anchor="ctr"/>
          <a:lstStyle/>
          <a:p>
            <a:pPr marL="0" indent="0">
              <a:buNone/>
            </a:pPr>
            <a:r>
              <a:rPr lang="pl-PL" altLang="en-US" sz="2400" dirty="0">
                <a:solidFill>
                  <a:srgbClr val="567368"/>
                </a:solidFill>
                <a:latin typeface="Lato" pitchFamily="34" charset="0"/>
                <a:ea typeface="Lato" pitchFamily="34" charset="-122"/>
                <a:cs typeface="Lato" pitchFamily="34" charset="-120"/>
              </a:rPr>
              <a:t>Zauważam</a:t>
            </a:r>
            <a:endParaRPr lang="pl-PL" sz="2400" dirty="0"/>
          </a:p>
        </p:txBody>
      </p:sp>
      <p:sp>
        <p:nvSpPr>
          <p:cNvPr id="16" name="Shape 13"/>
          <p:cNvSpPr/>
          <p:nvPr/>
        </p:nvSpPr>
        <p:spPr>
          <a:xfrm>
            <a:off x="4347972" y="2084832"/>
            <a:ext cx="3502152" cy="1627632"/>
          </a:xfrm>
          <a:prstGeom prst="roundRect">
            <a:avLst>
              <a:gd name="adj" fmla="val 6742"/>
            </a:avLst>
          </a:prstGeom>
          <a:solidFill>
            <a:srgbClr val="F5EEDD"/>
          </a:solidFill>
          <a:ln w="12700">
            <a:solidFill>
              <a:srgbClr val="F5EEDD">
                <a:alpha val="0"/>
              </a:srgbClr>
            </a:solidFill>
            <a:prstDash val="solid"/>
          </a:ln>
        </p:spPr>
        <p:txBody>
          <a:bodyPr/>
          <a:lstStyle/>
          <a:p>
            <a:endParaRPr lang="pl-PL"/>
          </a:p>
        </p:txBody>
      </p:sp>
      <p:sp>
        <p:nvSpPr>
          <p:cNvPr id="17" name="Shape 14"/>
          <p:cNvSpPr/>
          <p:nvPr/>
        </p:nvSpPr>
        <p:spPr>
          <a:xfrm>
            <a:off x="4549140" y="2313432"/>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18" name="Text 15"/>
          <p:cNvSpPr/>
          <p:nvPr/>
        </p:nvSpPr>
        <p:spPr>
          <a:xfrm>
            <a:off x="4549140" y="2322576"/>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2</a:t>
            </a:r>
            <a:endParaRPr lang="pl-PL" sz="1800" dirty="0"/>
          </a:p>
        </p:txBody>
      </p:sp>
      <p:sp>
        <p:nvSpPr>
          <p:cNvPr id="19" name="Text 16"/>
          <p:cNvSpPr/>
          <p:nvPr/>
        </p:nvSpPr>
        <p:spPr>
          <a:xfrm>
            <a:off x="5170932" y="2331720"/>
            <a:ext cx="2496312" cy="384048"/>
          </a:xfrm>
          <a:prstGeom prst="rect">
            <a:avLst/>
          </a:prstGeom>
          <a:noFill/>
          <a:ln/>
        </p:spPr>
        <p:txBody>
          <a:bodyPr wrap="square" lIns="0" tIns="0" rIns="0" bIns="0" rtlCol="0" anchor="ctr"/>
          <a:lstStyle/>
          <a:p>
            <a:pPr marL="0" indent="0">
              <a:buNone/>
            </a:pPr>
            <a:r>
              <a:rPr lang="pl-PL" altLang="en-US" sz="2250" b="1" dirty="0">
                <a:solidFill>
                  <a:srgbClr val="173F36"/>
                </a:solidFill>
                <a:latin typeface="Lato" pitchFamily="34" charset="0"/>
                <a:ea typeface="Lato" pitchFamily="34" charset="-122"/>
                <a:cs typeface="Lato" pitchFamily="34" charset="-120"/>
              </a:rPr>
              <a:t>Empatia</a:t>
            </a:r>
            <a:endParaRPr lang="pl-PL" sz="2250" dirty="0"/>
          </a:p>
        </p:txBody>
      </p:sp>
      <p:sp>
        <p:nvSpPr>
          <p:cNvPr id="20" name="Text 17"/>
          <p:cNvSpPr/>
          <p:nvPr/>
        </p:nvSpPr>
        <p:spPr>
          <a:xfrm>
            <a:off x="4567428" y="3008376"/>
            <a:ext cx="3035808" cy="420624"/>
          </a:xfrm>
          <a:prstGeom prst="rect">
            <a:avLst/>
          </a:prstGeom>
          <a:noFill/>
          <a:ln/>
        </p:spPr>
        <p:txBody>
          <a:bodyPr wrap="square" lIns="0" tIns="0" rIns="0" bIns="0" rtlCol="0" anchor="ctr"/>
          <a:lstStyle/>
          <a:p>
            <a:pPr marL="0" indent="0">
              <a:buNone/>
            </a:pPr>
            <a:r>
              <a:rPr lang="pl-PL" altLang="en-US" sz="2400" dirty="0">
                <a:solidFill>
                  <a:srgbClr val="567368"/>
                </a:solidFill>
                <a:latin typeface="Lato" pitchFamily="34" charset="0"/>
                <a:ea typeface="Lato" pitchFamily="34" charset="-122"/>
                <a:cs typeface="Lato" pitchFamily="34" charset="-120"/>
              </a:rPr>
              <a:t>Pytam</a:t>
            </a:r>
            <a:endParaRPr lang="pl-PL" sz="2400" dirty="0"/>
          </a:p>
        </p:txBody>
      </p:sp>
      <p:sp>
        <p:nvSpPr>
          <p:cNvPr id="21" name="Shape 18"/>
          <p:cNvSpPr/>
          <p:nvPr/>
        </p:nvSpPr>
        <p:spPr>
          <a:xfrm>
            <a:off x="8074152" y="2084832"/>
            <a:ext cx="3502152" cy="1627632"/>
          </a:xfrm>
          <a:prstGeom prst="roundRect">
            <a:avLst>
              <a:gd name="adj" fmla="val 6742"/>
            </a:avLst>
          </a:prstGeom>
          <a:solidFill>
            <a:srgbClr val="EAF2ED"/>
          </a:solidFill>
          <a:ln w="12700">
            <a:solidFill>
              <a:srgbClr val="EAF2ED">
                <a:alpha val="0"/>
              </a:srgbClr>
            </a:solidFill>
            <a:prstDash val="solid"/>
          </a:ln>
        </p:spPr>
        <p:txBody>
          <a:bodyPr/>
          <a:lstStyle/>
          <a:p>
            <a:endParaRPr lang="pl-PL"/>
          </a:p>
        </p:txBody>
      </p:sp>
      <p:sp>
        <p:nvSpPr>
          <p:cNvPr id="22" name="Shape 19"/>
          <p:cNvSpPr/>
          <p:nvPr/>
        </p:nvSpPr>
        <p:spPr>
          <a:xfrm>
            <a:off x="8275320" y="2313432"/>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23" name="Text 20"/>
          <p:cNvSpPr/>
          <p:nvPr/>
        </p:nvSpPr>
        <p:spPr>
          <a:xfrm>
            <a:off x="8275320" y="2322576"/>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3</a:t>
            </a:r>
            <a:endParaRPr lang="pl-PL" sz="1800" dirty="0"/>
          </a:p>
        </p:txBody>
      </p:sp>
      <p:sp>
        <p:nvSpPr>
          <p:cNvPr id="24" name="Text 21"/>
          <p:cNvSpPr/>
          <p:nvPr/>
        </p:nvSpPr>
        <p:spPr>
          <a:xfrm>
            <a:off x="8897112" y="2331720"/>
            <a:ext cx="2496312" cy="384048"/>
          </a:xfrm>
          <a:prstGeom prst="rect">
            <a:avLst/>
          </a:prstGeom>
          <a:noFill/>
          <a:ln/>
        </p:spPr>
        <p:txBody>
          <a:bodyPr wrap="square" lIns="0" tIns="0" rIns="0" bIns="0" rtlCol="0" anchor="ctr"/>
          <a:lstStyle/>
          <a:p>
            <a:pPr marL="0" indent="0">
              <a:buNone/>
            </a:pPr>
            <a:r>
              <a:rPr lang="pl-PL" altLang="en-US" sz="2250" b="1" dirty="0">
                <a:solidFill>
                  <a:srgbClr val="173F36"/>
                </a:solidFill>
                <a:latin typeface="Lato" pitchFamily="34" charset="0"/>
                <a:ea typeface="Lato" pitchFamily="34" charset="-122"/>
                <a:cs typeface="Lato" pitchFamily="34" charset="-120"/>
              </a:rPr>
              <a:t>Troska</a:t>
            </a:r>
            <a:endParaRPr lang="pl-PL" sz="2250" dirty="0"/>
          </a:p>
        </p:txBody>
      </p:sp>
      <p:sp>
        <p:nvSpPr>
          <p:cNvPr id="25" name="Text 22"/>
          <p:cNvSpPr/>
          <p:nvPr/>
        </p:nvSpPr>
        <p:spPr>
          <a:xfrm>
            <a:off x="8293608" y="3008376"/>
            <a:ext cx="3035808" cy="420624"/>
          </a:xfrm>
          <a:prstGeom prst="rect">
            <a:avLst/>
          </a:prstGeom>
          <a:noFill/>
          <a:ln/>
        </p:spPr>
        <p:txBody>
          <a:bodyPr wrap="square" lIns="0" tIns="0" rIns="0" bIns="0" rtlCol="0" anchor="ctr"/>
          <a:lstStyle/>
          <a:p>
            <a:pPr marL="0" indent="0">
              <a:buNone/>
            </a:pPr>
            <a:r>
              <a:rPr lang="pl-PL" altLang="en-US" sz="2400" dirty="0">
                <a:solidFill>
                  <a:srgbClr val="567368"/>
                </a:solidFill>
                <a:latin typeface="Lato" pitchFamily="34" charset="0"/>
                <a:ea typeface="Lato" pitchFamily="34" charset="-122"/>
                <a:cs typeface="Lato" pitchFamily="34" charset="-120"/>
              </a:rPr>
              <a:t>Wspieram</a:t>
            </a:r>
            <a:endParaRPr lang="pl-PL" sz="2400" dirty="0"/>
          </a:p>
        </p:txBody>
      </p:sp>
      <p:sp>
        <p:nvSpPr>
          <p:cNvPr id="26" name="Shape 23"/>
          <p:cNvSpPr/>
          <p:nvPr/>
        </p:nvSpPr>
        <p:spPr>
          <a:xfrm>
            <a:off x="621792" y="3959352"/>
            <a:ext cx="3502152" cy="1627632"/>
          </a:xfrm>
          <a:prstGeom prst="roundRect">
            <a:avLst>
              <a:gd name="adj" fmla="val 6742"/>
            </a:avLst>
          </a:prstGeom>
          <a:solidFill>
            <a:srgbClr val="F5EEDD"/>
          </a:solidFill>
          <a:ln w="12700">
            <a:solidFill>
              <a:srgbClr val="F5EEDD">
                <a:alpha val="0"/>
              </a:srgbClr>
            </a:solidFill>
            <a:prstDash val="solid"/>
          </a:ln>
        </p:spPr>
        <p:txBody>
          <a:bodyPr/>
          <a:lstStyle/>
          <a:p>
            <a:endParaRPr lang="pl-PL"/>
          </a:p>
        </p:txBody>
      </p:sp>
      <p:sp>
        <p:nvSpPr>
          <p:cNvPr id="27" name="Shape 24"/>
          <p:cNvSpPr/>
          <p:nvPr/>
        </p:nvSpPr>
        <p:spPr>
          <a:xfrm>
            <a:off x="822960" y="4187952"/>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28" name="Text 25"/>
          <p:cNvSpPr/>
          <p:nvPr/>
        </p:nvSpPr>
        <p:spPr>
          <a:xfrm>
            <a:off x="822960" y="4197096"/>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4</a:t>
            </a:r>
            <a:endParaRPr lang="pl-PL" sz="1800" dirty="0"/>
          </a:p>
        </p:txBody>
      </p:sp>
      <p:sp>
        <p:nvSpPr>
          <p:cNvPr id="29" name="Text 26"/>
          <p:cNvSpPr/>
          <p:nvPr/>
        </p:nvSpPr>
        <p:spPr>
          <a:xfrm>
            <a:off x="1444752" y="4206240"/>
            <a:ext cx="2496312" cy="384048"/>
          </a:xfrm>
          <a:prstGeom prst="rect">
            <a:avLst/>
          </a:prstGeom>
          <a:noFill/>
          <a:ln/>
        </p:spPr>
        <p:txBody>
          <a:bodyPr wrap="square" lIns="0" tIns="0" rIns="0" bIns="0" rtlCol="0" anchor="ctr"/>
          <a:lstStyle/>
          <a:p>
            <a:pPr marL="0" indent="0">
              <a:buNone/>
            </a:pPr>
            <a:r>
              <a:rPr lang="pl-PL" altLang="en-US" sz="2250" b="1" dirty="0">
                <a:solidFill>
                  <a:srgbClr val="173F36"/>
                </a:solidFill>
                <a:latin typeface="Lato" pitchFamily="34" charset="0"/>
                <a:ea typeface="Lato" pitchFamily="34" charset="-122"/>
                <a:cs typeface="Lato" pitchFamily="34" charset="-120"/>
              </a:rPr>
              <a:t>Odpowiedzialność</a:t>
            </a:r>
            <a:endParaRPr lang="pl-PL" sz="2250" dirty="0"/>
          </a:p>
        </p:txBody>
      </p:sp>
      <p:sp>
        <p:nvSpPr>
          <p:cNvPr id="30" name="Text 27"/>
          <p:cNvSpPr/>
          <p:nvPr/>
        </p:nvSpPr>
        <p:spPr>
          <a:xfrm>
            <a:off x="841248" y="4882896"/>
            <a:ext cx="3035808" cy="420624"/>
          </a:xfrm>
          <a:prstGeom prst="rect">
            <a:avLst/>
          </a:prstGeom>
          <a:noFill/>
          <a:ln/>
        </p:spPr>
        <p:txBody>
          <a:bodyPr wrap="square" lIns="0" tIns="0" rIns="0" bIns="0" rtlCol="0" anchor="ctr"/>
          <a:lstStyle/>
          <a:p>
            <a:pPr marL="0" indent="0">
              <a:buNone/>
            </a:pPr>
            <a:r>
              <a:rPr lang="pl-PL" altLang="en-US" sz="2400" dirty="0">
                <a:solidFill>
                  <a:srgbClr val="567368"/>
                </a:solidFill>
                <a:latin typeface="Lato" pitchFamily="34" charset="0"/>
                <a:ea typeface="Lato" pitchFamily="34" charset="-122"/>
                <a:cs typeface="Lato" pitchFamily="34" charset="-120"/>
              </a:rPr>
              <a:t>Sprawdzam skutki</a:t>
            </a:r>
            <a:endParaRPr lang="pl-PL" sz="2400" dirty="0"/>
          </a:p>
        </p:txBody>
      </p:sp>
      <p:sp>
        <p:nvSpPr>
          <p:cNvPr id="31" name="Shape 28"/>
          <p:cNvSpPr/>
          <p:nvPr/>
        </p:nvSpPr>
        <p:spPr>
          <a:xfrm>
            <a:off x="4347972" y="3959352"/>
            <a:ext cx="3502152" cy="1627632"/>
          </a:xfrm>
          <a:prstGeom prst="roundRect">
            <a:avLst>
              <a:gd name="adj" fmla="val 6742"/>
            </a:avLst>
          </a:prstGeom>
          <a:solidFill>
            <a:srgbClr val="EAF2ED"/>
          </a:solidFill>
          <a:ln w="12700">
            <a:solidFill>
              <a:srgbClr val="EAF2ED">
                <a:alpha val="0"/>
              </a:srgbClr>
            </a:solidFill>
            <a:prstDash val="solid"/>
          </a:ln>
        </p:spPr>
        <p:txBody>
          <a:bodyPr/>
          <a:lstStyle/>
          <a:p>
            <a:endParaRPr lang="pl-PL"/>
          </a:p>
        </p:txBody>
      </p:sp>
      <p:sp>
        <p:nvSpPr>
          <p:cNvPr id="32" name="Shape 29"/>
          <p:cNvSpPr/>
          <p:nvPr/>
        </p:nvSpPr>
        <p:spPr>
          <a:xfrm>
            <a:off x="4549140" y="4187952"/>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33" name="Text 30"/>
          <p:cNvSpPr/>
          <p:nvPr/>
        </p:nvSpPr>
        <p:spPr>
          <a:xfrm>
            <a:off x="4549140" y="4197096"/>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5</a:t>
            </a:r>
            <a:endParaRPr lang="pl-PL" sz="1800" dirty="0"/>
          </a:p>
        </p:txBody>
      </p:sp>
      <p:sp>
        <p:nvSpPr>
          <p:cNvPr id="34" name="Text 31"/>
          <p:cNvSpPr/>
          <p:nvPr/>
        </p:nvSpPr>
        <p:spPr>
          <a:xfrm>
            <a:off x="5170932" y="4206240"/>
            <a:ext cx="2496312" cy="384048"/>
          </a:xfrm>
          <a:prstGeom prst="rect">
            <a:avLst/>
          </a:prstGeom>
          <a:noFill/>
          <a:ln/>
        </p:spPr>
        <p:txBody>
          <a:bodyPr wrap="square" lIns="0" tIns="0" rIns="0" bIns="0" rtlCol="0" anchor="ctr"/>
          <a:lstStyle/>
          <a:p>
            <a:pPr marL="0" indent="0">
              <a:buNone/>
            </a:pPr>
            <a:r>
              <a:rPr lang="pl-PL" altLang="en-US" sz="2250" b="1" dirty="0">
                <a:solidFill>
                  <a:srgbClr val="173F36"/>
                </a:solidFill>
                <a:latin typeface="Lato" pitchFamily="34" charset="0"/>
                <a:ea typeface="Lato" pitchFamily="34" charset="-122"/>
                <a:cs typeface="Lato" pitchFamily="34" charset="-120"/>
              </a:rPr>
              <a:t>Zaangażowanie</a:t>
            </a:r>
            <a:endParaRPr lang="pl-PL" sz="2250" dirty="0"/>
          </a:p>
        </p:txBody>
      </p:sp>
      <p:sp>
        <p:nvSpPr>
          <p:cNvPr id="35" name="Text 32"/>
          <p:cNvSpPr/>
          <p:nvPr/>
        </p:nvSpPr>
        <p:spPr>
          <a:xfrm>
            <a:off x="4567428" y="4882896"/>
            <a:ext cx="3035808" cy="420624"/>
          </a:xfrm>
          <a:prstGeom prst="rect">
            <a:avLst/>
          </a:prstGeom>
          <a:noFill/>
          <a:ln/>
        </p:spPr>
        <p:txBody>
          <a:bodyPr wrap="square" lIns="0" tIns="0" rIns="0" bIns="0" rtlCol="0" anchor="ctr"/>
          <a:lstStyle/>
          <a:p>
            <a:pPr marL="0" indent="0">
              <a:buNone/>
            </a:pPr>
            <a:r>
              <a:rPr lang="pl-PL" altLang="en-US" sz="2400" dirty="0">
                <a:solidFill>
                  <a:srgbClr val="567368"/>
                </a:solidFill>
                <a:latin typeface="Lato" pitchFamily="34" charset="0"/>
                <a:ea typeface="Lato" pitchFamily="34" charset="-122"/>
                <a:cs typeface="Lato" pitchFamily="34" charset="-120"/>
              </a:rPr>
              <a:t>Wnoszę swój wkład</a:t>
            </a:r>
            <a:endParaRPr lang="pl-PL" sz="2400" dirty="0"/>
          </a:p>
        </p:txBody>
      </p:sp>
      <p:sp>
        <p:nvSpPr>
          <p:cNvPr id="36" name="Shape 33"/>
          <p:cNvSpPr/>
          <p:nvPr/>
        </p:nvSpPr>
        <p:spPr>
          <a:xfrm>
            <a:off x="8074152" y="3959352"/>
            <a:ext cx="3502152" cy="1627632"/>
          </a:xfrm>
          <a:prstGeom prst="roundRect">
            <a:avLst>
              <a:gd name="adj" fmla="val 6742"/>
            </a:avLst>
          </a:prstGeom>
          <a:solidFill>
            <a:srgbClr val="F5EEDD"/>
          </a:solidFill>
          <a:ln w="12700">
            <a:solidFill>
              <a:srgbClr val="F5EEDD">
                <a:alpha val="0"/>
              </a:srgbClr>
            </a:solidFill>
            <a:prstDash val="solid"/>
          </a:ln>
        </p:spPr>
        <p:txBody>
          <a:bodyPr/>
          <a:lstStyle/>
          <a:p>
            <a:endParaRPr lang="pl-PL"/>
          </a:p>
        </p:txBody>
      </p:sp>
      <p:sp>
        <p:nvSpPr>
          <p:cNvPr id="37" name="Shape 34"/>
          <p:cNvSpPr/>
          <p:nvPr/>
        </p:nvSpPr>
        <p:spPr>
          <a:xfrm>
            <a:off x="8275320" y="4187952"/>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38" name="Text 35"/>
          <p:cNvSpPr/>
          <p:nvPr/>
        </p:nvSpPr>
        <p:spPr>
          <a:xfrm>
            <a:off x="8275320" y="4197096"/>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6</a:t>
            </a:r>
            <a:endParaRPr lang="pl-PL" sz="1800" dirty="0"/>
          </a:p>
        </p:txBody>
      </p:sp>
      <p:sp>
        <p:nvSpPr>
          <p:cNvPr id="39" name="Text 36"/>
          <p:cNvSpPr/>
          <p:nvPr/>
        </p:nvSpPr>
        <p:spPr>
          <a:xfrm>
            <a:off x="8897112" y="4206240"/>
            <a:ext cx="2496312" cy="384048"/>
          </a:xfrm>
          <a:prstGeom prst="rect">
            <a:avLst/>
          </a:prstGeom>
          <a:noFill/>
          <a:ln/>
        </p:spPr>
        <p:txBody>
          <a:bodyPr wrap="square" lIns="0" tIns="0" rIns="0" bIns="0" rtlCol="0" anchor="ctr"/>
          <a:lstStyle/>
          <a:p>
            <a:pPr marL="0" indent="0">
              <a:buNone/>
            </a:pPr>
            <a:r>
              <a:rPr lang="pl-PL" altLang="en-US" sz="2250" b="1" dirty="0">
                <a:solidFill>
                  <a:srgbClr val="173F36"/>
                </a:solidFill>
                <a:latin typeface="Lato" pitchFamily="34" charset="0"/>
                <a:ea typeface="Lato" pitchFamily="34" charset="-122"/>
                <a:cs typeface="Lato" pitchFamily="34" charset="-120"/>
              </a:rPr>
              <a:t>Szacunek</a:t>
            </a:r>
            <a:endParaRPr lang="pl-PL" sz="2250" dirty="0"/>
          </a:p>
        </p:txBody>
      </p:sp>
      <p:sp>
        <p:nvSpPr>
          <p:cNvPr id="40" name="Text 37"/>
          <p:cNvSpPr/>
          <p:nvPr/>
        </p:nvSpPr>
        <p:spPr>
          <a:xfrm>
            <a:off x="8293608" y="4882896"/>
            <a:ext cx="3035808" cy="420624"/>
          </a:xfrm>
          <a:prstGeom prst="rect">
            <a:avLst/>
          </a:prstGeom>
          <a:noFill/>
          <a:ln/>
        </p:spPr>
        <p:txBody>
          <a:bodyPr wrap="square" lIns="0" tIns="0" rIns="0" bIns="0" rtlCol="0" anchor="ctr"/>
          <a:lstStyle/>
          <a:p>
            <a:pPr marL="0" indent="0">
              <a:buNone/>
            </a:pPr>
            <a:r>
              <a:rPr lang="pl-PL" altLang="en-US" sz="2400" dirty="0">
                <a:solidFill>
                  <a:srgbClr val="567368"/>
                </a:solidFill>
                <a:latin typeface="Lato" pitchFamily="34" charset="0"/>
                <a:ea typeface="Lato" pitchFamily="34" charset="-122"/>
                <a:cs typeface="Lato" pitchFamily="34" charset="-120"/>
              </a:rPr>
              <a:t>Uwzględniam granice</a:t>
            </a:r>
            <a:endParaRPr lang="pl-PL"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WARTOŚCI W RELACJI</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Zatrzymuję się. Pytam. Oferuję pomoc.</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FUNDACJA INITIO  /  HORSECONNECT</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05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621792" y="2176272"/>
            <a:ext cx="3502152" cy="3127248"/>
          </a:xfrm>
          <a:prstGeom prst="roundRect">
            <a:avLst>
              <a:gd name="adj" fmla="val 3509"/>
            </a:avLst>
          </a:prstGeom>
          <a:solidFill>
            <a:srgbClr val="EAF2ED"/>
          </a:solidFill>
          <a:ln w="12700">
            <a:solidFill>
              <a:srgbClr val="EAF2ED">
                <a:alpha val="0"/>
              </a:srgbClr>
            </a:solidFill>
            <a:prstDash val="solid"/>
          </a:ln>
        </p:spPr>
        <p:txBody>
          <a:bodyPr/>
          <a:lstStyle/>
          <a:p>
            <a:endParaRPr lang="pl-PL"/>
          </a:p>
        </p:txBody>
      </p:sp>
      <p:sp>
        <p:nvSpPr>
          <p:cNvPr id="12" name="Shape 9"/>
          <p:cNvSpPr/>
          <p:nvPr/>
        </p:nvSpPr>
        <p:spPr>
          <a:xfrm>
            <a:off x="850392" y="2414016"/>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13" name="Text 10"/>
          <p:cNvSpPr/>
          <p:nvPr/>
        </p:nvSpPr>
        <p:spPr>
          <a:xfrm>
            <a:off x="850392" y="2423160"/>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1</a:t>
            </a:r>
            <a:endParaRPr lang="pl-PL" sz="1800" dirty="0"/>
          </a:p>
        </p:txBody>
      </p:sp>
      <p:sp>
        <p:nvSpPr>
          <p:cNvPr id="14" name="Text 11"/>
          <p:cNvSpPr/>
          <p:nvPr/>
        </p:nvSpPr>
        <p:spPr>
          <a:xfrm>
            <a:off x="859536" y="3090672"/>
            <a:ext cx="3026664" cy="502920"/>
          </a:xfrm>
          <a:prstGeom prst="rect">
            <a:avLst/>
          </a:prstGeom>
          <a:noFill/>
          <a:ln/>
        </p:spPr>
        <p:txBody>
          <a:bodyPr wrap="square" lIns="0" tIns="0" rIns="0" bIns="0" rtlCol="0" anchor="ctr"/>
          <a:lstStyle/>
          <a:p>
            <a:pPr marL="0" indent="0">
              <a:buNone/>
            </a:pPr>
            <a:r>
              <a:rPr lang="pl-PL" altLang="en-US" sz="2800" b="1" dirty="0">
                <a:solidFill>
                  <a:srgbClr val="173F36"/>
                </a:solidFill>
                <a:latin typeface="Lato" pitchFamily="34" charset="0"/>
                <a:ea typeface="Lato" pitchFamily="34" charset="-122"/>
                <a:cs typeface="Lato" pitchFamily="34" charset="-120"/>
              </a:rPr>
              <a:t>Uważność</a:t>
            </a:r>
            <a:endParaRPr lang="pl-PL" sz="2800" dirty="0"/>
          </a:p>
        </p:txBody>
      </p:sp>
      <p:sp>
        <p:nvSpPr>
          <p:cNvPr id="15" name="Text 12"/>
          <p:cNvSpPr/>
          <p:nvPr/>
        </p:nvSpPr>
        <p:spPr>
          <a:xfrm>
            <a:off x="859536" y="3749040"/>
            <a:ext cx="3026664" cy="1344168"/>
          </a:xfrm>
          <a:prstGeom prst="rect">
            <a:avLst/>
          </a:prstGeom>
          <a:noFill/>
          <a:ln/>
        </p:spPr>
        <p:txBody>
          <a:bodyPr wrap="square" lIns="0" tIns="0" rIns="0" bIns="0" rtlCol="0" anchor="t"/>
          <a:lstStyle/>
          <a:p>
            <a:pPr marL="0" indent="0">
              <a:buNone/>
            </a:pPr>
            <a:r>
              <a:rPr lang="pl-PL" altLang="en-US" sz="2300" dirty="0">
                <a:solidFill>
                  <a:srgbClr val="243C33"/>
                </a:solidFill>
                <a:latin typeface="Lato" pitchFamily="34" charset="0"/>
                <a:ea typeface="Lato" pitchFamily="34" charset="-122"/>
                <a:cs typeface="Lato" pitchFamily="34" charset="-120"/>
              </a:rPr>
              <a:t>„Co naprawdę widzę i słyszę?”</a:t>
            </a:r>
            <a:endParaRPr lang="pl-PL" sz="2300" dirty="0"/>
          </a:p>
        </p:txBody>
      </p:sp>
      <p:sp>
        <p:nvSpPr>
          <p:cNvPr id="16" name="Shape 13"/>
          <p:cNvSpPr/>
          <p:nvPr/>
        </p:nvSpPr>
        <p:spPr>
          <a:xfrm>
            <a:off x="4347972" y="2176272"/>
            <a:ext cx="3502152" cy="3127248"/>
          </a:xfrm>
          <a:prstGeom prst="roundRect">
            <a:avLst>
              <a:gd name="adj" fmla="val 3509"/>
            </a:avLst>
          </a:prstGeom>
          <a:solidFill>
            <a:srgbClr val="F5EEDD"/>
          </a:solidFill>
          <a:ln w="12700">
            <a:solidFill>
              <a:srgbClr val="F5EEDD">
                <a:alpha val="0"/>
              </a:srgbClr>
            </a:solidFill>
            <a:prstDash val="solid"/>
          </a:ln>
        </p:spPr>
        <p:txBody>
          <a:bodyPr/>
          <a:lstStyle/>
          <a:p>
            <a:endParaRPr lang="pl-PL"/>
          </a:p>
        </p:txBody>
      </p:sp>
      <p:sp>
        <p:nvSpPr>
          <p:cNvPr id="17" name="Shape 14"/>
          <p:cNvSpPr/>
          <p:nvPr/>
        </p:nvSpPr>
        <p:spPr>
          <a:xfrm>
            <a:off x="4576572" y="2414016"/>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18" name="Text 15"/>
          <p:cNvSpPr/>
          <p:nvPr/>
        </p:nvSpPr>
        <p:spPr>
          <a:xfrm>
            <a:off x="4576572" y="2423160"/>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2</a:t>
            </a:r>
            <a:endParaRPr lang="pl-PL" sz="1800" dirty="0"/>
          </a:p>
        </p:txBody>
      </p:sp>
      <p:sp>
        <p:nvSpPr>
          <p:cNvPr id="19" name="Text 16"/>
          <p:cNvSpPr/>
          <p:nvPr/>
        </p:nvSpPr>
        <p:spPr>
          <a:xfrm>
            <a:off x="4585716" y="3090672"/>
            <a:ext cx="3026664" cy="502920"/>
          </a:xfrm>
          <a:prstGeom prst="rect">
            <a:avLst/>
          </a:prstGeom>
          <a:noFill/>
          <a:ln/>
        </p:spPr>
        <p:txBody>
          <a:bodyPr wrap="square" lIns="0" tIns="0" rIns="0" bIns="0" rtlCol="0" anchor="ctr"/>
          <a:lstStyle/>
          <a:p>
            <a:pPr marL="0" indent="0">
              <a:buNone/>
            </a:pPr>
            <a:r>
              <a:rPr lang="pl-PL" altLang="en-US" sz="2800" b="1" dirty="0">
                <a:solidFill>
                  <a:srgbClr val="173F36"/>
                </a:solidFill>
                <a:latin typeface="Lato" pitchFamily="34" charset="0"/>
                <a:ea typeface="Lato" pitchFamily="34" charset="-122"/>
                <a:cs typeface="Lato" pitchFamily="34" charset="-120"/>
              </a:rPr>
              <a:t>Empatia</a:t>
            </a:r>
            <a:endParaRPr lang="pl-PL" sz="2800" dirty="0"/>
          </a:p>
        </p:txBody>
      </p:sp>
      <p:sp>
        <p:nvSpPr>
          <p:cNvPr id="20" name="Text 17"/>
          <p:cNvSpPr/>
          <p:nvPr/>
        </p:nvSpPr>
        <p:spPr>
          <a:xfrm>
            <a:off x="4585716" y="3749040"/>
            <a:ext cx="3026664" cy="1344168"/>
          </a:xfrm>
          <a:prstGeom prst="rect">
            <a:avLst/>
          </a:prstGeom>
          <a:noFill/>
          <a:ln/>
        </p:spPr>
        <p:txBody>
          <a:bodyPr wrap="square" lIns="0" tIns="0" rIns="0" bIns="0" rtlCol="0" anchor="t"/>
          <a:lstStyle/>
          <a:p>
            <a:pPr marL="0" indent="0">
              <a:buNone/>
            </a:pPr>
            <a:r>
              <a:rPr lang="pl-PL" altLang="en-US" sz="2300" dirty="0">
                <a:solidFill>
                  <a:srgbClr val="243C33"/>
                </a:solidFill>
                <a:latin typeface="Lato" pitchFamily="34" charset="0"/>
                <a:ea typeface="Lato" pitchFamily="34" charset="-122"/>
                <a:cs typeface="Lato" pitchFamily="34" charset="-120"/>
              </a:rPr>
              <a:t>„Jak ty widzisz tę sytuację?”</a:t>
            </a:r>
            <a:endParaRPr lang="pl-PL" sz="2300" dirty="0"/>
          </a:p>
        </p:txBody>
      </p:sp>
      <p:sp>
        <p:nvSpPr>
          <p:cNvPr id="21" name="Shape 18"/>
          <p:cNvSpPr/>
          <p:nvPr/>
        </p:nvSpPr>
        <p:spPr>
          <a:xfrm>
            <a:off x="8074152" y="2176272"/>
            <a:ext cx="3502152" cy="3127248"/>
          </a:xfrm>
          <a:prstGeom prst="roundRect">
            <a:avLst>
              <a:gd name="adj" fmla="val 3509"/>
            </a:avLst>
          </a:prstGeom>
          <a:solidFill>
            <a:srgbClr val="EAF2ED"/>
          </a:solidFill>
          <a:ln w="12700">
            <a:solidFill>
              <a:srgbClr val="EAF2ED">
                <a:alpha val="0"/>
              </a:srgbClr>
            </a:solidFill>
            <a:prstDash val="solid"/>
          </a:ln>
        </p:spPr>
        <p:txBody>
          <a:bodyPr/>
          <a:lstStyle/>
          <a:p>
            <a:endParaRPr lang="pl-PL"/>
          </a:p>
        </p:txBody>
      </p:sp>
      <p:sp>
        <p:nvSpPr>
          <p:cNvPr id="22" name="Shape 19"/>
          <p:cNvSpPr/>
          <p:nvPr/>
        </p:nvSpPr>
        <p:spPr>
          <a:xfrm>
            <a:off x="8302752" y="2414016"/>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23" name="Text 20"/>
          <p:cNvSpPr/>
          <p:nvPr/>
        </p:nvSpPr>
        <p:spPr>
          <a:xfrm>
            <a:off x="8302752" y="2423160"/>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3</a:t>
            </a:r>
            <a:endParaRPr lang="pl-PL" sz="1800" dirty="0"/>
          </a:p>
        </p:txBody>
      </p:sp>
      <p:sp>
        <p:nvSpPr>
          <p:cNvPr id="24" name="Text 21"/>
          <p:cNvSpPr/>
          <p:nvPr/>
        </p:nvSpPr>
        <p:spPr>
          <a:xfrm>
            <a:off x="8311896" y="3090672"/>
            <a:ext cx="3026664" cy="502920"/>
          </a:xfrm>
          <a:prstGeom prst="rect">
            <a:avLst/>
          </a:prstGeom>
          <a:noFill/>
          <a:ln/>
        </p:spPr>
        <p:txBody>
          <a:bodyPr wrap="square" lIns="0" tIns="0" rIns="0" bIns="0" rtlCol="0" anchor="ctr"/>
          <a:lstStyle/>
          <a:p>
            <a:pPr marL="0" indent="0">
              <a:buNone/>
            </a:pPr>
            <a:r>
              <a:rPr lang="pl-PL" altLang="en-US" sz="2800" b="1" dirty="0">
                <a:solidFill>
                  <a:srgbClr val="173F36"/>
                </a:solidFill>
                <a:latin typeface="Lato" pitchFamily="34" charset="0"/>
                <a:ea typeface="Lato" pitchFamily="34" charset="-122"/>
                <a:cs typeface="Lato" pitchFamily="34" charset="-120"/>
              </a:rPr>
              <a:t>Troska</a:t>
            </a:r>
            <a:endParaRPr lang="pl-PL" sz="2800" dirty="0"/>
          </a:p>
        </p:txBody>
      </p:sp>
      <p:sp>
        <p:nvSpPr>
          <p:cNvPr id="25" name="Text 22"/>
          <p:cNvSpPr/>
          <p:nvPr/>
        </p:nvSpPr>
        <p:spPr>
          <a:xfrm>
            <a:off x="8311896" y="3749040"/>
            <a:ext cx="3026664" cy="1344168"/>
          </a:xfrm>
          <a:prstGeom prst="rect">
            <a:avLst/>
          </a:prstGeom>
          <a:noFill/>
          <a:ln/>
        </p:spPr>
        <p:txBody>
          <a:bodyPr wrap="square" lIns="0" tIns="0" rIns="0" bIns="0" rtlCol="0" anchor="t"/>
          <a:lstStyle/>
          <a:p>
            <a:pPr marL="0" indent="0">
              <a:buNone/>
            </a:pPr>
            <a:r>
              <a:rPr lang="pl-PL" altLang="en-US" sz="2300" dirty="0">
                <a:solidFill>
                  <a:srgbClr val="243C33"/>
                </a:solidFill>
                <a:latin typeface="Lato" pitchFamily="34" charset="0"/>
                <a:ea typeface="Lato" pitchFamily="34" charset="-122"/>
                <a:cs typeface="Lato" pitchFamily="34" charset="-120"/>
              </a:rPr>
              <a:t>„Czy ta pomoc jest ci potrzebna?”</a:t>
            </a:r>
            <a:endParaRPr lang="pl-PL" sz="2300" dirty="0"/>
          </a:p>
        </p:txBody>
      </p:sp>
      <p:sp>
        <p:nvSpPr>
          <p:cNvPr id="26" name="Shape 23"/>
          <p:cNvSpPr/>
          <p:nvPr/>
        </p:nvSpPr>
        <p:spPr>
          <a:xfrm>
            <a:off x="612648" y="5632704"/>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27" name="Text 24"/>
          <p:cNvSpPr/>
          <p:nvPr/>
        </p:nvSpPr>
        <p:spPr>
          <a:xfrm>
            <a:off x="822960" y="5705856"/>
            <a:ext cx="10533888" cy="347472"/>
          </a:xfrm>
          <a:prstGeom prst="rect">
            <a:avLst/>
          </a:prstGeom>
          <a:noFill/>
          <a:ln/>
        </p:spPr>
        <p:txBody>
          <a:bodyPr wrap="square" lIns="0" tIns="0" rIns="0" bIns="0" rtlCol="0" anchor="ctr"/>
          <a:lstStyle/>
          <a:p>
            <a:pPr marL="0" indent="0">
              <a:buNone/>
            </a:pPr>
            <a:r>
              <a:rPr lang="pl-PL" altLang="en-US" sz="1850" dirty="0">
                <a:solidFill>
                  <a:srgbClr val="173F36"/>
                </a:solidFill>
                <a:latin typeface="Lato" pitchFamily="34" charset="0"/>
                <a:ea typeface="Lato" pitchFamily="34" charset="-122"/>
                <a:cs typeface="Lato" pitchFamily="34" charset="-120"/>
              </a:rPr>
              <a:t>Nie muszę znać cudzych emocji, żeby okazać zainteresowanie.</a:t>
            </a:r>
            <a:endParaRPr lang="pl-PL" sz="1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WARTOŚCI WE WSPÓLNOCIE</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Mój wybór ma znaczenie. Twój głos także.</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FUNDACJA INITIO  /  HORSECONNECT</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06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621792" y="2176272"/>
            <a:ext cx="3502152" cy="3127248"/>
          </a:xfrm>
          <a:prstGeom prst="roundRect">
            <a:avLst>
              <a:gd name="adj" fmla="val 3509"/>
            </a:avLst>
          </a:prstGeom>
          <a:solidFill>
            <a:srgbClr val="EAF2ED"/>
          </a:solidFill>
          <a:ln w="12700">
            <a:solidFill>
              <a:srgbClr val="EAF2ED">
                <a:alpha val="0"/>
              </a:srgbClr>
            </a:solidFill>
            <a:prstDash val="solid"/>
          </a:ln>
        </p:spPr>
        <p:txBody>
          <a:bodyPr/>
          <a:lstStyle/>
          <a:p>
            <a:endParaRPr lang="pl-PL"/>
          </a:p>
        </p:txBody>
      </p:sp>
      <p:sp>
        <p:nvSpPr>
          <p:cNvPr id="12" name="Shape 9"/>
          <p:cNvSpPr/>
          <p:nvPr/>
        </p:nvSpPr>
        <p:spPr>
          <a:xfrm>
            <a:off x="850392" y="2414016"/>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13" name="Text 10"/>
          <p:cNvSpPr/>
          <p:nvPr/>
        </p:nvSpPr>
        <p:spPr>
          <a:xfrm>
            <a:off x="850392" y="2423160"/>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1</a:t>
            </a:r>
            <a:endParaRPr lang="pl-PL" sz="1800" dirty="0"/>
          </a:p>
        </p:txBody>
      </p:sp>
      <p:sp>
        <p:nvSpPr>
          <p:cNvPr id="14" name="Text 11"/>
          <p:cNvSpPr/>
          <p:nvPr/>
        </p:nvSpPr>
        <p:spPr>
          <a:xfrm>
            <a:off x="859536" y="3090672"/>
            <a:ext cx="3026664" cy="502920"/>
          </a:xfrm>
          <a:prstGeom prst="rect">
            <a:avLst/>
          </a:prstGeom>
          <a:noFill/>
          <a:ln/>
        </p:spPr>
        <p:txBody>
          <a:bodyPr wrap="square" lIns="0" tIns="0" rIns="0" bIns="0" rtlCol="0" anchor="ctr"/>
          <a:lstStyle/>
          <a:p>
            <a:pPr marL="0" indent="0">
              <a:buNone/>
            </a:pPr>
            <a:r>
              <a:rPr lang="pl-PL" altLang="en-US" sz="2400" b="1" dirty="0">
                <a:solidFill>
                  <a:srgbClr val="173F36"/>
                </a:solidFill>
                <a:latin typeface="Lato" pitchFamily="34" charset="0"/>
                <a:ea typeface="Lato" pitchFamily="34" charset="-122"/>
                <a:cs typeface="Lato" pitchFamily="34" charset="-120"/>
              </a:rPr>
              <a:t>Odpowiedzialność</a:t>
            </a:r>
            <a:endParaRPr lang="pl-PL" sz="2400" dirty="0"/>
          </a:p>
        </p:txBody>
      </p:sp>
      <p:sp>
        <p:nvSpPr>
          <p:cNvPr id="15" name="Text 12"/>
          <p:cNvSpPr/>
          <p:nvPr/>
        </p:nvSpPr>
        <p:spPr>
          <a:xfrm>
            <a:off x="859536" y="3749040"/>
            <a:ext cx="3026664" cy="1344168"/>
          </a:xfrm>
          <a:prstGeom prst="rect">
            <a:avLst/>
          </a:prstGeom>
          <a:noFill/>
          <a:ln/>
        </p:spPr>
        <p:txBody>
          <a:bodyPr wrap="square" lIns="0" tIns="0" rIns="0" bIns="0" rtlCol="0" anchor="t"/>
          <a:lstStyle/>
          <a:p>
            <a:pPr marL="0" indent="0">
              <a:buNone/>
            </a:pPr>
            <a:r>
              <a:rPr lang="pl-PL" altLang="en-US" sz="2300" dirty="0">
                <a:solidFill>
                  <a:srgbClr val="243C33"/>
                </a:solidFill>
                <a:latin typeface="Lato" pitchFamily="34" charset="0"/>
                <a:ea typeface="Lato" pitchFamily="34" charset="-122"/>
                <a:cs typeface="Lato" pitchFamily="34" charset="-120"/>
              </a:rPr>
              <a:t>„Co mogę naprawić lub zrobić inaczej?”</a:t>
            </a:r>
            <a:endParaRPr lang="pl-PL" sz="2300" dirty="0"/>
          </a:p>
        </p:txBody>
      </p:sp>
      <p:sp>
        <p:nvSpPr>
          <p:cNvPr id="16" name="Shape 13"/>
          <p:cNvSpPr/>
          <p:nvPr/>
        </p:nvSpPr>
        <p:spPr>
          <a:xfrm>
            <a:off x="4347972" y="2176272"/>
            <a:ext cx="3502152" cy="3127248"/>
          </a:xfrm>
          <a:prstGeom prst="roundRect">
            <a:avLst>
              <a:gd name="adj" fmla="val 3509"/>
            </a:avLst>
          </a:prstGeom>
          <a:solidFill>
            <a:srgbClr val="F5EEDD"/>
          </a:solidFill>
          <a:ln w="12700">
            <a:solidFill>
              <a:srgbClr val="F5EEDD">
                <a:alpha val="0"/>
              </a:srgbClr>
            </a:solidFill>
            <a:prstDash val="solid"/>
          </a:ln>
        </p:spPr>
        <p:txBody>
          <a:bodyPr/>
          <a:lstStyle/>
          <a:p>
            <a:endParaRPr lang="pl-PL"/>
          </a:p>
        </p:txBody>
      </p:sp>
      <p:sp>
        <p:nvSpPr>
          <p:cNvPr id="17" name="Shape 14"/>
          <p:cNvSpPr/>
          <p:nvPr/>
        </p:nvSpPr>
        <p:spPr>
          <a:xfrm>
            <a:off x="4576572" y="2414016"/>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18" name="Text 15"/>
          <p:cNvSpPr/>
          <p:nvPr/>
        </p:nvSpPr>
        <p:spPr>
          <a:xfrm>
            <a:off x="4576572" y="2423160"/>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2</a:t>
            </a:r>
            <a:endParaRPr lang="pl-PL" sz="1800" dirty="0"/>
          </a:p>
        </p:txBody>
      </p:sp>
      <p:sp>
        <p:nvSpPr>
          <p:cNvPr id="19" name="Text 16"/>
          <p:cNvSpPr/>
          <p:nvPr/>
        </p:nvSpPr>
        <p:spPr>
          <a:xfrm>
            <a:off x="4585716" y="3090672"/>
            <a:ext cx="3026664" cy="502920"/>
          </a:xfrm>
          <a:prstGeom prst="rect">
            <a:avLst/>
          </a:prstGeom>
          <a:noFill/>
          <a:ln/>
        </p:spPr>
        <p:txBody>
          <a:bodyPr wrap="square" lIns="0" tIns="0" rIns="0" bIns="0" rtlCol="0" anchor="ctr"/>
          <a:lstStyle/>
          <a:p>
            <a:pPr marL="0" indent="0">
              <a:buNone/>
            </a:pPr>
            <a:r>
              <a:rPr lang="pl-PL" altLang="en-US" sz="2800" b="1" dirty="0">
                <a:solidFill>
                  <a:srgbClr val="173F36"/>
                </a:solidFill>
                <a:latin typeface="Lato" pitchFamily="34" charset="0"/>
                <a:ea typeface="Lato" pitchFamily="34" charset="-122"/>
                <a:cs typeface="Lato" pitchFamily="34" charset="-120"/>
              </a:rPr>
              <a:t>Zaangażowanie</a:t>
            </a:r>
            <a:endParaRPr lang="pl-PL" sz="2800" dirty="0"/>
          </a:p>
        </p:txBody>
      </p:sp>
      <p:sp>
        <p:nvSpPr>
          <p:cNvPr id="20" name="Text 17"/>
          <p:cNvSpPr/>
          <p:nvPr/>
        </p:nvSpPr>
        <p:spPr>
          <a:xfrm>
            <a:off x="4585716" y="3749040"/>
            <a:ext cx="3026664" cy="1344168"/>
          </a:xfrm>
          <a:prstGeom prst="rect">
            <a:avLst/>
          </a:prstGeom>
          <a:noFill/>
          <a:ln/>
        </p:spPr>
        <p:txBody>
          <a:bodyPr wrap="square" lIns="0" tIns="0" rIns="0" bIns="0" rtlCol="0" anchor="t"/>
          <a:lstStyle/>
          <a:p>
            <a:pPr marL="0" indent="0">
              <a:buNone/>
            </a:pPr>
            <a:r>
              <a:rPr lang="pl-PL" altLang="en-US" sz="2300" dirty="0">
                <a:solidFill>
                  <a:srgbClr val="243C33"/>
                </a:solidFill>
                <a:latin typeface="Lato" pitchFamily="34" charset="0"/>
                <a:ea typeface="Lato" pitchFamily="34" charset="-122"/>
                <a:cs typeface="Lato" pitchFamily="34" charset="-120"/>
              </a:rPr>
              <a:t>„Jaki wkład mogę wnieść do zadania?”</a:t>
            </a:r>
            <a:endParaRPr lang="pl-PL" sz="2300" dirty="0"/>
          </a:p>
        </p:txBody>
      </p:sp>
      <p:sp>
        <p:nvSpPr>
          <p:cNvPr id="21" name="Shape 18"/>
          <p:cNvSpPr/>
          <p:nvPr/>
        </p:nvSpPr>
        <p:spPr>
          <a:xfrm>
            <a:off x="8074152" y="2176272"/>
            <a:ext cx="3502152" cy="3127248"/>
          </a:xfrm>
          <a:prstGeom prst="roundRect">
            <a:avLst>
              <a:gd name="adj" fmla="val 3509"/>
            </a:avLst>
          </a:prstGeom>
          <a:solidFill>
            <a:srgbClr val="EAF2ED"/>
          </a:solidFill>
          <a:ln w="12700">
            <a:solidFill>
              <a:srgbClr val="EAF2ED">
                <a:alpha val="0"/>
              </a:srgbClr>
            </a:solidFill>
            <a:prstDash val="solid"/>
          </a:ln>
        </p:spPr>
        <p:txBody>
          <a:bodyPr/>
          <a:lstStyle/>
          <a:p>
            <a:endParaRPr lang="pl-PL"/>
          </a:p>
        </p:txBody>
      </p:sp>
      <p:sp>
        <p:nvSpPr>
          <p:cNvPr id="22" name="Shape 19"/>
          <p:cNvSpPr/>
          <p:nvPr/>
        </p:nvSpPr>
        <p:spPr>
          <a:xfrm>
            <a:off x="8302752" y="2414016"/>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23" name="Text 20"/>
          <p:cNvSpPr/>
          <p:nvPr/>
        </p:nvSpPr>
        <p:spPr>
          <a:xfrm>
            <a:off x="8302752" y="2423160"/>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3</a:t>
            </a:r>
            <a:endParaRPr lang="pl-PL" sz="1800" dirty="0"/>
          </a:p>
        </p:txBody>
      </p:sp>
      <p:sp>
        <p:nvSpPr>
          <p:cNvPr id="24" name="Text 21"/>
          <p:cNvSpPr/>
          <p:nvPr/>
        </p:nvSpPr>
        <p:spPr>
          <a:xfrm>
            <a:off x="8311896" y="3090672"/>
            <a:ext cx="3026664" cy="502920"/>
          </a:xfrm>
          <a:prstGeom prst="rect">
            <a:avLst/>
          </a:prstGeom>
          <a:noFill/>
          <a:ln/>
        </p:spPr>
        <p:txBody>
          <a:bodyPr wrap="square" lIns="0" tIns="0" rIns="0" bIns="0" rtlCol="0" anchor="ctr"/>
          <a:lstStyle/>
          <a:p>
            <a:pPr marL="0" indent="0">
              <a:buNone/>
            </a:pPr>
            <a:r>
              <a:rPr lang="pl-PL" altLang="en-US" sz="2800" b="1" dirty="0">
                <a:solidFill>
                  <a:srgbClr val="173F36"/>
                </a:solidFill>
                <a:latin typeface="Lato" pitchFamily="34" charset="0"/>
                <a:ea typeface="Lato" pitchFamily="34" charset="-122"/>
                <a:cs typeface="Lato" pitchFamily="34" charset="-120"/>
              </a:rPr>
              <a:t>Szacunek</a:t>
            </a:r>
            <a:endParaRPr lang="pl-PL" sz="2800" dirty="0"/>
          </a:p>
        </p:txBody>
      </p:sp>
      <p:sp>
        <p:nvSpPr>
          <p:cNvPr id="25" name="Text 22"/>
          <p:cNvSpPr/>
          <p:nvPr/>
        </p:nvSpPr>
        <p:spPr>
          <a:xfrm>
            <a:off x="8311896" y="3749040"/>
            <a:ext cx="3026664" cy="1344168"/>
          </a:xfrm>
          <a:prstGeom prst="rect">
            <a:avLst/>
          </a:prstGeom>
          <a:noFill/>
          <a:ln/>
        </p:spPr>
        <p:txBody>
          <a:bodyPr wrap="square" lIns="0" tIns="0" rIns="0" bIns="0" rtlCol="0" anchor="t"/>
          <a:lstStyle/>
          <a:p>
            <a:pPr marL="0" indent="0">
              <a:buNone/>
            </a:pPr>
            <a:r>
              <a:rPr lang="pl-PL" altLang="en-US" sz="2300" dirty="0">
                <a:solidFill>
                  <a:srgbClr val="243C33"/>
                </a:solidFill>
                <a:latin typeface="Lato" pitchFamily="34" charset="0"/>
                <a:ea typeface="Lato" pitchFamily="34" charset="-122"/>
                <a:cs typeface="Lato" pitchFamily="34" charset="-120"/>
              </a:rPr>
              <a:t>„Mogę się nie zgadzać i nadal cię słuchać.”</a:t>
            </a:r>
            <a:endParaRPr lang="pl-PL" sz="2300" dirty="0"/>
          </a:p>
        </p:txBody>
      </p:sp>
      <p:sp>
        <p:nvSpPr>
          <p:cNvPr id="26" name="Shape 23"/>
          <p:cNvSpPr/>
          <p:nvPr/>
        </p:nvSpPr>
        <p:spPr>
          <a:xfrm>
            <a:off x="612648" y="5632704"/>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27" name="Text 24"/>
          <p:cNvSpPr/>
          <p:nvPr/>
        </p:nvSpPr>
        <p:spPr>
          <a:xfrm>
            <a:off x="822960" y="5705856"/>
            <a:ext cx="10533888" cy="347472"/>
          </a:xfrm>
          <a:prstGeom prst="rect">
            <a:avLst/>
          </a:prstGeom>
          <a:noFill/>
          <a:ln/>
        </p:spPr>
        <p:txBody>
          <a:bodyPr wrap="square" lIns="0" tIns="0" rIns="0" bIns="0" rtlCol="0" anchor="ctr"/>
          <a:lstStyle/>
          <a:p>
            <a:pPr marL="0" indent="0">
              <a:buNone/>
            </a:pPr>
            <a:r>
              <a:rPr lang="pl-PL" altLang="en-US" sz="1850" dirty="0">
                <a:solidFill>
                  <a:srgbClr val="173F36"/>
                </a:solidFill>
                <a:latin typeface="Lato" pitchFamily="34" charset="0"/>
                <a:ea typeface="Lato" pitchFamily="34" charset="-122"/>
                <a:cs typeface="Lato" pitchFamily="34" charset="-120"/>
              </a:rPr>
              <a:t>Szacunek nie jest nagrodą za wynik, szybkość ani zgodę z większością.</a:t>
            </a:r>
            <a:endParaRPr lang="pl-PL" sz="18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UMOWA NA DZISIAJ</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Tu jest miejsce na twoje tempo.</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W PAKIECIE: K01</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07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621792" y="2057400"/>
            <a:ext cx="5349240" cy="1389888"/>
          </a:xfrm>
          <a:prstGeom prst="roundRect">
            <a:avLst>
              <a:gd name="adj" fmla="val 7895"/>
            </a:avLst>
          </a:prstGeom>
          <a:solidFill>
            <a:srgbClr val="EAF2ED"/>
          </a:solidFill>
          <a:ln w="12700">
            <a:solidFill>
              <a:srgbClr val="EAF2ED">
                <a:alpha val="0"/>
              </a:srgbClr>
            </a:solidFill>
            <a:prstDash val="solid"/>
          </a:ln>
        </p:spPr>
        <p:txBody>
          <a:bodyPr/>
          <a:lstStyle/>
          <a:p>
            <a:endParaRPr lang="pl-PL"/>
          </a:p>
        </p:txBody>
      </p:sp>
      <p:sp>
        <p:nvSpPr>
          <p:cNvPr id="12" name="Text 9"/>
          <p:cNvSpPr/>
          <p:nvPr/>
        </p:nvSpPr>
        <p:spPr>
          <a:xfrm>
            <a:off x="859536" y="2249424"/>
            <a:ext cx="4837176" cy="484632"/>
          </a:xfrm>
          <a:prstGeom prst="rect">
            <a:avLst/>
          </a:prstGeom>
          <a:noFill/>
          <a:ln/>
        </p:spPr>
        <p:txBody>
          <a:bodyPr wrap="square" lIns="0" tIns="0" rIns="0" bIns="0" rtlCol="0" anchor="ctr"/>
          <a:lstStyle/>
          <a:p>
            <a:pPr marL="0" indent="0">
              <a:buNone/>
            </a:pPr>
            <a:r>
              <a:rPr lang="pl-PL" altLang="en-US" sz="2400" b="1" dirty="0">
                <a:solidFill>
                  <a:srgbClr val="173F36"/>
                </a:solidFill>
                <a:latin typeface="Lato" pitchFamily="34" charset="0"/>
                <a:ea typeface="Lato" pitchFamily="34" charset="-122"/>
                <a:cs typeface="Lato" pitchFamily="34" charset="-120"/>
              </a:rPr>
              <a:t>Mogę powiedzieć „pas”.</a:t>
            </a:r>
            <a:endParaRPr lang="pl-PL" sz="2400" dirty="0"/>
          </a:p>
        </p:txBody>
      </p:sp>
      <p:sp>
        <p:nvSpPr>
          <p:cNvPr id="13" name="Text 10"/>
          <p:cNvSpPr/>
          <p:nvPr/>
        </p:nvSpPr>
        <p:spPr>
          <a:xfrm>
            <a:off x="859536" y="2825496"/>
            <a:ext cx="4800600" cy="374904"/>
          </a:xfrm>
          <a:prstGeom prst="rect">
            <a:avLst/>
          </a:prstGeom>
          <a:noFill/>
          <a:ln/>
        </p:spPr>
        <p:txBody>
          <a:bodyPr wrap="square" lIns="0" tIns="0" rIns="0" bIns="0" rtlCol="0" anchor="ctr"/>
          <a:lstStyle/>
          <a:p>
            <a:pPr marL="0" indent="0">
              <a:buNone/>
            </a:pPr>
            <a:r>
              <a:rPr lang="pl-PL" altLang="en-US" sz="2050" dirty="0">
                <a:solidFill>
                  <a:srgbClr val="567368"/>
                </a:solidFill>
                <a:latin typeface="Lato" pitchFamily="34" charset="0"/>
                <a:ea typeface="Lato" pitchFamily="34" charset="-122"/>
                <a:cs typeface="Lato" pitchFamily="34" charset="-120"/>
              </a:rPr>
              <a:t>Nie muszę opowiadać o sobie.</a:t>
            </a:r>
            <a:endParaRPr lang="pl-PL" sz="2050" dirty="0"/>
          </a:p>
        </p:txBody>
      </p:sp>
      <p:sp>
        <p:nvSpPr>
          <p:cNvPr id="14" name="Shape 11"/>
          <p:cNvSpPr/>
          <p:nvPr/>
        </p:nvSpPr>
        <p:spPr>
          <a:xfrm>
            <a:off x="6227064" y="2057400"/>
            <a:ext cx="5349240" cy="1389888"/>
          </a:xfrm>
          <a:prstGeom prst="roundRect">
            <a:avLst>
              <a:gd name="adj" fmla="val 7895"/>
            </a:avLst>
          </a:prstGeom>
          <a:solidFill>
            <a:srgbClr val="F5EEDD"/>
          </a:solidFill>
          <a:ln w="12700">
            <a:solidFill>
              <a:srgbClr val="F5EEDD">
                <a:alpha val="0"/>
              </a:srgbClr>
            </a:solidFill>
            <a:prstDash val="solid"/>
          </a:ln>
        </p:spPr>
        <p:txBody>
          <a:bodyPr/>
          <a:lstStyle/>
          <a:p>
            <a:endParaRPr lang="pl-PL"/>
          </a:p>
        </p:txBody>
      </p:sp>
      <p:sp>
        <p:nvSpPr>
          <p:cNvPr id="15" name="Text 12"/>
          <p:cNvSpPr/>
          <p:nvPr/>
        </p:nvSpPr>
        <p:spPr>
          <a:xfrm>
            <a:off x="6464808" y="2249424"/>
            <a:ext cx="4837176" cy="484632"/>
          </a:xfrm>
          <a:prstGeom prst="rect">
            <a:avLst/>
          </a:prstGeom>
          <a:noFill/>
          <a:ln/>
        </p:spPr>
        <p:txBody>
          <a:bodyPr wrap="square" lIns="0" tIns="0" rIns="0" bIns="0" rtlCol="0" anchor="ctr"/>
          <a:lstStyle/>
          <a:p>
            <a:pPr marL="0" indent="0">
              <a:buNone/>
            </a:pPr>
            <a:r>
              <a:rPr lang="pl-PL" altLang="en-US" sz="2400" b="1" dirty="0">
                <a:solidFill>
                  <a:srgbClr val="173F36"/>
                </a:solidFill>
                <a:latin typeface="Lato" pitchFamily="34" charset="0"/>
                <a:ea typeface="Lato" pitchFamily="34" charset="-122"/>
                <a:cs typeface="Lato" pitchFamily="34" charset="-120"/>
              </a:rPr>
              <a:t>Mogę poprosić o przerwę.</a:t>
            </a:r>
            <a:endParaRPr lang="pl-PL" sz="2400" dirty="0"/>
          </a:p>
        </p:txBody>
      </p:sp>
      <p:sp>
        <p:nvSpPr>
          <p:cNvPr id="16" name="Text 13"/>
          <p:cNvSpPr/>
          <p:nvPr/>
        </p:nvSpPr>
        <p:spPr>
          <a:xfrm>
            <a:off x="6464808" y="2825496"/>
            <a:ext cx="4800600" cy="374904"/>
          </a:xfrm>
          <a:prstGeom prst="rect">
            <a:avLst/>
          </a:prstGeom>
          <a:noFill/>
          <a:ln/>
        </p:spPr>
        <p:txBody>
          <a:bodyPr wrap="square" lIns="0" tIns="0" rIns="0" bIns="0" rtlCol="0" anchor="ctr"/>
          <a:lstStyle/>
          <a:p>
            <a:pPr marL="0" indent="0">
              <a:buNone/>
            </a:pPr>
            <a:r>
              <a:rPr lang="pl-PL" altLang="en-US" sz="2050" dirty="0">
                <a:solidFill>
                  <a:srgbClr val="567368"/>
                </a:solidFill>
                <a:latin typeface="Lato" pitchFamily="34" charset="0"/>
                <a:ea typeface="Lato" pitchFamily="34" charset="-122"/>
                <a:cs typeface="Lato" pitchFamily="34" charset="-120"/>
              </a:rPr>
              <a:t>Sygnał STOP zatrzymuje zadanie.</a:t>
            </a:r>
            <a:endParaRPr lang="pl-PL" sz="2050" dirty="0"/>
          </a:p>
        </p:txBody>
      </p:sp>
      <p:sp>
        <p:nvSpPr>
          <p:cNvPr id="17" name="Shape 14"/>
          <p:cNvSpPr/>
          <p:nvPr/>
        </p:nvSpPr>
        <p:spPr>
          <a:xfrm>
            <a:off x="621792" y="3721608"/>
            <a:ext cx="5349240" cy="1389888"/>
          </a:xfrm>
          <a:prstGeom prst="roundRect">
            <a:avLst>
              <a:gd name="adj" fmla="val 7895"/>
            </a:avLst>
          </a:prstGeom>
          <a:solidFill>
            <a:srgbClr val="EAF2ED"/>
          </a:solidFill>
          <a:ln w="12700">
            <a:solidFill>
              <a:srgbClr val="EAF2ED">
                <a:alpha val="0"/>
              </a:srgbClr>
            </a:solidFill>
            <a:prstDash val="solid"/>
          </a:ln>
        </p:spPr>
        <p:txBody>
          <a:bodyPr/>
          <a:lstStyle/>
          <a:p>
            <a:endParaRPr lang="pl-PL"/>
          </a:p>
        </p:txBody>
      </p:sp>
      <p:sp>
        <p:nvSpPr>
          <p:cNvPr id="18" name="Text 15"/>
          <p:cNvSpPr/>
          <p:nvPr/>
        </p:nvSpPr>
        <p:spPr>
          <a:xfrm>
            <a:off x="859536" y="3913632"/>
            <a:ext cx="4837176" cy="484632"/>
          </a:xfrm>
          <a:prstGeom prst="rect">
            <a:avLst/>
          </a:prstGeom>
          <a:noFill/>
          <a:ln/>
        </p:spPr>
        <p:txBody>
          <a:bodyPr wrap="square" lIns="0" tIns="0" rIns="0" bIns="0" rtlCol="0" anchor="ctr"/>
          <a:lstStyle/>
          <a:p>
            <a:pPr marL="0" indent="0">
              <a:buNone/>
            </a:pPr>
            <a:r>
              <a:rPr lang="pl-PL" altLang="en-US" sz="2400" b="1" dirty="0">
                <a:solidFill>
                  <a:srgbClr val="173F36"/>
                </a:solidFill>
                <a:latin typeface="Lato" pitchFamily="34" charset="0"/>
                <a:ea typeface="Lato" pitchFamily="34" charset="-122"/>
                <a:cs typeface="Lato" pitchFamily="34" charset="-120"/>
              </a:rPr>
              <a:t>Mogę wybrać formę udziału.</a:t>
            </a:r>
            <a:endParaRPr lang="pl-PL" sz="2400" dirty="0"/>
          </a:p>
        </p:txBody>
      </p:sp>
      <p:sp>
        <p:nvSpPr>
          <p:cNvPr id="19" name="Text 16"/>
          <p:cNvSpPr/>
          <p:nvPr/>
        </p:nvSpPr>
        <p:spPr>
          <a:xfrm>
            <a:off x="859536" y="4489704"/>
            <a:ext cx="4800600" cy="374904"/>
          </a:xfrm>
          <a:prstGeom prst="rect">
            <a:avLst/>
          </a:prstGeom>
          <a:noFill/>
          <a:ln/>
        </p:spPr>
        <p:txBody>
          <a:bodyPr wrap="square" lIns="0" tIns="0" rIns="0" bIns="0" rtlCol="0" anchor="ctr"/>
          <a:lstStyle/>
          <a:p>
            <a:pPr marL="0" indent="0">
              <a:buNone/>
            </a:pPr>
            <a:r>
              <a:rPr lang="pl-PL" altLang="en-US" sz="2050" dirty="0">
                <a:solidFill>
                  <a:srgbClr val="567368"/>
                </a:solidFill>
                <a:latin typeface="Lato" pitchFamily="34" charset="0"/>
                <a:ea typeface="Lato" pitchFamily="34" charset="-122"/>
                <a:cs typeface="Lato" pitchFamily="34" charset="-120"/>
              </a:rPr>
              <a:t>Mówię, piszę, rysuję lub obserwuję.</a:t>
            </a:r>
            <a:endParaRPr lang="pl-PL" sz="2050" dirty="0"/>
          </a:p>
        </p:txBody>
      </p:sp>
      <p:sp>
        <p:nvSpPr>
          <p:cNvPr id="20" name="Shape 17"/>
          <p:cNvSpPr/>
          <p:nvPr/>
        </p:nvSpPr>
        <p:spPr>
          <a:xfrm>
            <a:off x="6227064" y="3721608"/>
            <a:ext cx="5349240" cy="1389888"/>
          </a:xfrm>
          <a:prstGeom prst="roundRect">
            <a:avLst>
              <a:gd name="adj" fmla="val 7895"/>
            </a:avLst>
          </a:prstGeom>
          <a:solidFill>
            <a:srgbClr val="F5EEDD"/>
          </a:solidFill>
          <a:ln w="12700">
            <a:solidFill>
              <a:srgbClr val="F5EEDD">
                <a:alpha val="0"/>
              </a:srgbClr>
            </a:solidFill>
            <a:prstDash val="solid"/>
          </a:ln>
        </p:spPr>
        <p:txBody>
          <a:bodyPr/>
          <a:lstStyle/>
          <a:p>
            <a:endParaRPr lang="pl-PL"/>
          </a:p>
        </p:txBody>
      </p:sp>
      <p:sp>
        <p:nvSpPr>
          <p:cNvPr id="21" name="Text 18"/>
          <p:cNvSpPr/>
          <p:nvPr/>
        </p:nvSpPr>
        <p:spPr>
          <a:xfrm>
            <a:off x="6464808" y="3913632"/>
            <a:ext cx="4837176" cy="484632"/>
          </a:xfrm>
          <a:prstGeom prst="rect">
            <a:avLst/>
          </a:prstGeom>
          <a:noFill/>
          <a:ln/>
        </p:spPr>
        <p:txBody>
          <a:bodyPr wrap="square" lIns="0" tIns="0" rIns="0" bIns="0" rtlCol="0" anchor="ctr"/>
          <a:lstStyle/>
          <a:p>
            <a:pPr marL="0" indent="0">
              <a:buNone/>
            </a:pPr>
            <a:r>
              <a:rPr lang="pl-PL" altLang="en-US" sz="2400" b="1" dirty="0">
                <a:solidFill>
                  <a:srgbClr val="173F36"/>
                </a:solidFill>
                <a:latin typeface="Lato" pitchFamily="34" charset="0"/>
                <a:ea typeface="Lato" pitchFamily="34" charset="-122"/>
                <a:cs typeface="Lato" pitchFamily="34" charset="-120"/>
              </a:rPr>
              <a:t>Nie ośmieszamy.</a:t>
            </a:r>
            <a:endParaRPr lang="pl-PL" sz="2400" dirty="0"/>
          </a:p>
        </p:txBody>
      </p:sp>
      <p:sp>
        <p:nvSpPr>
          <p:cNvPr id="22" name="Text 19"/>
          <p:cNvSpPr/>
          <p:nvPr/>
        </p:nvSpPr>
        <p:spPr>
          <a:xfrm>
            <a:off x="6464808" y="4489704"/>
            <a:ext cx="4800600" cy="374904"/>
          </a:xfrm>
          <a:prstGeom prst="rect">
            <a:avLst/>
          </a:prstGeom>
          <a:noFill/>
          <a:ln/>
        </p:spPr>
        <p:txBody>
          <a:bodyPr wrap="square" lIns="0" tIns="0" rIns="0" bIns="0" rtlCol="0" anchor="ctr"/>
          <a:lstStyle/>
          <a:p>
            <a:pPr marL="0" indent="0">
              <a:buNone/>
            </a:pPr>
            <a:r>
              <a:rPr lang="pl-PL" altLang="en-US" sz="2050" dirty="0">
                <a:solidFill>
                  <a:srgbClr val="567368"/>
                </a:solidFill>
                <a:latin typeface="Lato" pitchFamily="34" charset="0"/>
                <a:ea typeface="Lato" pitchFamily="34" charset="-122"/>
                <a:cs typeface="Lato" pitchFamily="34" charset="-120"/>
              </a:rPr>
              <a:t>Rozmawiamy o sytuacji, nie oceniamy osoby.</a:t>
            </a:r>
            <a:endParaRPr lang="pl-PL" sz="2050" dirty="0"/>
          </a:p>
        </p:txBody>
      </p:sp>
      <p:sp>
        <p:nvSpPr>
          <p:cNvPr id="23" name="Shape 20"/>
          <p:cNvSpPr/>
          <p:nvPr/>
        </p:nvSpPr>
        <p:spPr>
          <a:xfrm>
            <a:off x="612648" y="5623560"/>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24" name="Text 21"/>
          <p:cNvSpPr/>
          <p:nvPr/>
        </p:nvSpPr>
        <p:spPr>
          <a:xfrm>
            <a:off x="822960" y="5696712"/>
            <a:ext cx="10533888" cy="347472"/>
          </a:xfrm>
          <a:prstGeom prst="rect">
            <a:avLst/>
          </a:prstGeom>
          <a:noFill/>
          <a:ln/>
        </p:spPr>
        <p:txBody>
          <a:bodyPr wrap="square" lIns="0" tIns="0" rIns="0" bIns="0" rtlCol="0" anchor="ctr"/>
          <a:lstStyle/>
          <a:p>
            <a:pPr marL="0" indent="0">
              <a:buNone/>
            </a:pPr>
            <a:r>
              <a:rPr lang="pl-PL" altLang="en-US" sz="1860" dirty="0">
                <a:solidFill>
                  <a:srgbClr val="173F36"/>
                </a:solidFill>
                <a:latin typeface="Lato" pitchFamily="34" charset="0"/>
                <a:ea typeface="Lato" pitchFamily="34" charset="-122"/>
                <a:cs typeface="Lato" pitchFamily="34" charset="-120"/>
              </a:rPr>
              <a:t>Jedno pytanie do grupy: czego jeszcze potrzebujemy, żeby pracować razem?</a:t>
            </a:r>
            <a:endParaRPr lang="pl-PL" sz="186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SPOSÓB PRACY INITIO</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Doświadczenie potrzebuje rozmowy.</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FUNDACJA INITIO  /  HORSECONNECT</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08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621792" y="2423160"/>
            <a:ext cx="2441448" cy="2423160"/>
          </a:xfrm>
          <a:prstGeom prst="roundRect">
            <a:avLst>
              <a:gd name="adj" fmla="val 4528"/>
            </a:avLst>
          </a:prstGeom>
          <a:solidFill>
            <a:srgbClr val="EAF2ED"/>
          </a:solidFill>
          <a:ln w="12700">
            <a:solidFill>
              <a:srgbClr val="EAF2ED">
                <a:alpha val="0"/>
              </a:srgbClr>
            </a:solidFill>
            <a:prstDash val="solid"/>
          </a:ln>
        </p:spPr>
        <p:txBody>
          <a:bodyPr/>
          <a:lstStyle/>
          <a:p>
            <a:endParaRPr lang="pl-PL"/>
          </a:p>
        </p:txBody>
      </p:sp>
      <p:sp>
        <p:nvSpPr>
          <p:cNvPr id="12" name="Shape 9"/>
          <p:cNvSpPr/>
          <p:nvPr/>
        </p:nvSpPr>
        <p:spPr>
          <a:xfrm>
            <a:off x="822960" y="2624328"/>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13" name="Text 10"/>
          <p:cNvSpPr/>
          <p:nvPr/>
        </p:nvSpPr>
        <p:spPr>
          <a:xfrm>
            <a:off x="822960" y="2633472"/>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1</a:t>
            </a:r>
            <a:endParaRPr lang="pl-PL" sz="1800" dirty="0"/>
          </a:p>
        </p:txBody>
      </p:sp>
      <p:sp>
        <p:nvSpPr>
          <p:cNvPr id="14" name="Text 11"/>
          <p:cNvSpPr/>
          <p:nvPr/>
        </p:nvSpPr>
        <p:spPr>
          <a:xfrm>
            <a:off x="804672" y="3346704"/>
            <a:ext cx="2075688" cy="411480"/>
          </a:xfrm>
          <a:prstGeom prst="rect">
            <a:avLst/>
          </a:prstGeom>
          <a:noFill/>
          <a:ln/>
        </p:spPr>
        <p:txBody>
          <a:bodyPr wrap="square" lIns="0" tIns="0" rIns="0" bIns="0" rtlCol="0" anchor="ctr"/>
          <a:lstStyle/>
          <a:p>
            <a:pPr marL="0" indent="0">
              <a:buNone/>
            </a:pPr>
            <a:r>
              <a:rPr lang="pl-PL" altLang="en-US" sz="2500" b="1" dirty="0">
                <a:solidFill>
                  <a:srgbClr val="173F36"/>
                </a:solidFill>
                <a:latin typeface="Lato" pitchFamily="34" charset="0"/>
                <a:ea typeface="Lato" pitchFamily="34" charset="-122"/>
                <a:cs typeface="Lato" pitchFamily="34" charset="-120"/>
              </a:rPr>
              <a:t>Doświadczam</a:t>
            </a:r>
            <a:endParaRPr lang="pl-PL" sz="2500" dirty="0"/>
          </a:p>
        </p:txBody>
      </p:sp>
      <p:sp>
        <p:nvSpPr>
          <p:cNvPr id="15" name="Text 12"/>
          <p:cNvSpPr/>
          <p:nvPr/>
        </p:nvSpPr>
        <p:spPr>
          <a:xfrm>
            <a:off x="804672" y="3922776"/>
            <a:ext cx="2075688" cy="758952"/>
          </a:xfrm>
          <a:prstGeom prst="rect">
            <a:avLst/>
          </a:prstGeom>
          <a:noFill/>
          <a:ln/>
        </p:spPr>
        <p:txBody>
          <a:bodyPr wrap="square" lIns="0" tIns="0" rIns="0" bIns="0" rtlCol="0" anchor="t"/>
          <a:lstStyle/>
          <a:p>
            <a:pPr marL="0" indent="0">
              <a:buNone/>
            </a:pPr>
            <a:r>
              <a:rPr lang="pl-PL" altLang="en-US" sz="2080" dirty="0">
                <a:solidFill>
                  <a:srgbClr val="243C33"/>
                </a:solidFill>
                <a:latin typeface="Lato" pitchFamily="34" charset="0"/>
                <a:ea typeface="Lato" pitchFamily="34" charset="-122"/>
                <a:cs typeface="Lato" pitchFamily="34" charset="-120"/>
              </a:rPr>
              <a:t>Co robię?</a:t>
            </a:r>
            <a:endParaRPr lang="pl-PL" sz="2080" dirty="0"/>
          </a:p>
        </p:txBody>
      </p:sp>
      <p:sp>
        <p:nvSpPr>
          <p:cNvPr id="16" name="Shape 13"/>
          <p:cNvSpPr/>
          <p:nvPr/>
        </p:nvSpPr>
        <p:spPr>
          <a:xfrm>
            <a:off x="3127248" y="3438144"/>
            <a:ext cx="228600" cy="329184"/>
          </a:xfrm>
          <a:prstGeom prst="chevron">
            <a:avLst/>
          </a:prstGeom>
          <a:solidFill>
            <a:srgbClr val="477966"/>
          </a:solidFill>
          <a:ln w="12700">
            <a:solidFill>
              <a:srgbClr val="477966">
                <a:alpha val="0"/>
              </a:srgbClr>
            </a:solidFill>
            <a:prstDash val="solid"/>
          </a:ln>
        </p:spPr>
        <p:txBody>
          <a:bodyPr/>
          <a:lstStyle/>
          <a:p>
            <a:endParaRPr lang="pl-PL"/>
          </a:p>
        </p:txBody>
      </p:sp>
      <p:sp>
        <p:nvSpPr>
          <p:cNvPr id="17" name="Shape 14"/>
          <p:cNvSpPr/>
          <p:nvPr/>
        </p:nvSpPr>
        <p:spPr>
          <a:xfrm>
            <a:off x="3456432" y="2423160"/>
            <a:ext cx="2441448" cy="2423160"/>
          </a:xfrm>
          <a:prstGeom prst="roundRect">
            <a:avLst>
              <a:gd name="adj" fmla="val 4528"/>
            </a:avLst>
          </a:prstGeom>
          <a:solidFill>
            <a:srgbClr val="F5EEDD"/>
          </a:solidFill>
          <a:ln w="12700">
            <a:solidFill>
              <a:srgbClr val="F5EEDD">
                <a:alpha val="0"/>
              </a:srgbClr>
            </a:solidFill>
            <a:prstDash val="solid"/>
          </a:ln>
        </p:spPr>
        <p:txBody>
          <a:bodyPr/>
          <a:lstStyle/>
          <a:p>
            <a:endParaRPr lang="pl-PL"/>
          </a:p>
        </p:txBody>
      </p:sp>
      <p:sp>
        <p:nvSpPr>
          <p:cNvPr id="18" name="Shape 15"/>
          <p:cNvSpPr/>
          <p:nvPr/>
        </p:nvSpPr>
        <p:spPr>
          <a:xfrm>
            <a:off x="3657600" y="2624328"/>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19" name="Text 16"/>
          <p:cNvSpPr/>
          <p:nvPr/>
        </p:nvSpPr>
        <p:spPr>
          <a:xfrm>
            <a:off x="3657600" y="2633472"/>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2</a:t>
            </a:r>
            <a:endParaRPr lang="pl-PL" sz="1800" dirty="0"/>
          </a:p>
        </p:txBody>
      </p:sp>
      <p:sp>
        <p:nvSpPr>
          <p:cNvPr id="20" name="Text 17"/>
          <p:cNvSpPr/>
          <p:nvPr/>
        </p:nvSpPr>
        <p:spPr>
          <a:xfrm>
            <a:off x="3639312" y="3346704"/>
            <a:ext cx="2075688" cy="411480"/>
          </a:xfrm>
          <a:prstGeom prst="rect">
            <a:avLst/>
          </a:prstGeom>
          <a:noFill/>
          <a:ln/>
        </p:spPr>
        <p:txBody>
          <a:bodyPr wrap="square" lIns="0" tIns="0" rIns="0" bIns="0" rtlCol="0" anchor="ctr"/>
          <a:lstStyle/>
          <a:p>
            <a:pPr marL="0" indent="0">
              <a:buNone/>
            </a:pPr>
            <a:r>
              <a:rPr lang="pl-PL" altLang="en-US" sz="2500" b="1" dirty="0">
                <a:solidFill>
                  <a:srgbClr val="173F36"/>
                </a:solidFill>
                <a:latin typeface="Lato" pitchFamily="34" charset="0"/>
                <a:ea typeface="Lato" pitchFamily="34" charset="-122"/>
                <a:cs typeface="Lato" pitchFamily="34" charset="-120"/>
              </a:rPr>
              <a:t>Zauważam</a:t>
            </a:r>
            <a:endParaRPr lang="pl-PL" sz="2500" dirty="0"/>
          </a:p>
        </p:txBody>
      </p:sp>
      <p:sp>
        <p:nvSpPr>
          <p:cNvPr id="21" name="Text 18"/>
          <p:cNvSpPr/>
          <p:nvPr/>
        </p:nvSpPr>
        <p:spPr>
          <a:xfrm>
            <a:off x="3639312" y="3922776"/>
            <a:ext cx="2075688" cy="758952"/>
          </a:xfrm>
          <a:prstGeom prst="rect">
            <a:avLst/>
          </a:prstGeom>
          <a:noFill/>
          <a:ln/>
        </p:spPr>
        <p:txBody>
          <a:bodyPr wrap="square" lIns="0" tIns="0" rIns="0" bIns="0" rtlCol="0" anchor="t"/>
          <a:lstStyle/>
          <a:p>
            <a:pPr marL="0" indent="0">
              <a:buNone/>
            </a:pPr>
            <a:r>
              <a:rPr lang="pl-PL" altLang="en-US" sz="2080" dirty="0">
                <a:solidFill>
                  <a:srgbClr val="243C33"/>
                </a:solidFill>
                <a:latin typeface="Lato" pitchFamily="34" charset="0"/>
                <a:ea typeface="Lato" pitchFamily="34" charset="-122"/>
                <a:cs typeface="Lato" pitchFamily="34" charset="-120"/>
              </a:rPr>
              <a:t>Co się wydarzyło?</a:t>
            </a:r>
            <a:endParaRPr lang="pl-PL" sz="2080" dirty="0"/>
          </a:p>
        </p:txBody>
      </p:sp>
      <p:sp>
        <p:nvSpPr>
          <p:cNvPr id="22" name="Shape 19"/>
          <p:cNvSpPr/>
          <p:nvPr/>
        </p:nvSpPr>
        <p:spPr>
          <a:xfrm>
            <a:off x="5961888" y="3438144"/>
            <a:ext cx="228600" cy="329184"/>
          </a:xfrm>
          <a:prstGeom prst="chevron">
            <a:avLst/>
          </a:prstGeom>
          <a:solidFill>
            <a:srgbClr val="477966"/>
          </a:solidFill>
          <a:ln w="12700">
            <a:solidFill>
              <a:srgbClr val="477966">
                <a:alpha val="0"/>
              </a:srgbClr>
            </a:solidFill>
            <a:prstDash val="solid"/>
          </a:ln>
        </p:spPr>
        <p:txBody>
          <a:bodyPr/>
          <a:lstStyle/>
          <a:p>
            <a:endParaRPr lang="pl-PL"/>
          </a:p>
        </p:txBody>
      </p:sp>
      <p:sp>
        <p:nvSpPr>
          <p:cNvPr id="23" name="Shape 20"/>
          <p:cNvSpPr/>
          <p:nvPr/>
        </p:nvSpPr>
        <p:spPr>
          <a:xfrm>
            <a:off x="6291072" y="2423160"/>
            <a:ext cx="2441448" cy="2423160"/>
          </a:xfrm>
          <a:prstGeom prst="roundRect">
            <a:avLst>
              <a:gd name="adj" fmla="val 4528"/>
            </a:avLst>
          </a:prstGeom>
          <a:solidFill>
            <a:srgbClr val="EAF2ED"/>
          </a:solidFill>
          <a:ln w="12700">
            <a:solidFill>
              <a:srgbClr val="EAF2ED">
                <a:alpha val="0"/>
              </a:srgbClr>
            </a:solidFill>
            <a:prstDash val="solid"/>
          </a:ln>
        </p:spPr>
        <p:txBody>
          <a:bodyPr/>
          <a:lstStyle/>
          <a:p>
            <a:endParaRPr lang="pl-PL"/>
          </a:p>
        </p:txBody>
      </p:sp>
      <p:sp>
        <p:nvSpPr>
          <p:cNvPr id="24" name="Shape 21"/>
          <p:cNvSpPr/>
          <p:nvPr/>
        </p:nvSpPr>
        <p:spPr>
          <a:xfrm>
            <a:off x="6492240" y="2624328"/>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25" name="Text 22"/>
          <p:cNvSpPr/>
          <p:nvPr/>
        </p:nvSpPr>
        <p:spPr>
          <a:xfrm>
            <a:off x="6492240" y="2633472"/>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3</a:t>
            </a:r>
            <a:endParaRPr lang="pl-PL" sz="1800" dirty="0"/>
          </a:p>
        </p:txBody>
      </p:sp>
      <p:sp>
        <p:nvSpPr>
          <p:cNvPr id="26" name="Text 23"/>
          <p:cNvSpPr/>
          <p:nvPr/>
        </p:nvSpPr>
        <p:spPr>
          <a:xfrm>
            <a:off x="6473952" y="3346704"/>
            <a:ext cx="2075688" cy="411480"/>
          </a:xfrm>
          <a:prstGeom prst="rect">
            <a:avLst/>
          </a:prstGeom>
          <a:noFill/>
          <a:ln/>
        </p:spPr>
        <p:txBody>
          <a:bodyPr wrap="square" lIns="0" tIns="0" rIns="0" bIns="0" rtlCol="0" anchor="ctr"/>
          <a:lstStyle/>
          <a:p>
            <a:pPr marL="0" indent="0">
              <a:buNone/>
            </a:pPr>
            <a:r>
              <a:rPr lang="pl-PL" altLang="en-US" sz="2500" b="1" dirty="0">
                <a:solidFill>
                  <a:srgbClr val="173F36"/>
                </a:solidFill>
                <a:latin typeface="Lato" pitchFamily="34" charset="0"/>
                <a:ea typeface="Lato" pitchFamily="34" charset="-122"/>
                <a:cs typeface="Lato" pitchFamily="34" charset="-120"/>
              </a:rPr>
              <a:t>Rozumiem</a:t>
            </a:r>
            <a:endParaRPr lang="pl-PL" sz="2500" dirty="0"/>
          </a:p>
        </p:txBody>
      </p:sp>
      <p:sp>
        <p:nvSpPr>
          <p:cNvPr id="27" name="Text 24"/>
          <p:cNvSpPr/>
          <p:nvPr/>
        </p:nvSpPr>
        <p:spPr>
          <a:xfrm>
            <a:off x="6473952" y="3922776"/>
            <a:ext cx="2075688" cy="758952"/>
          </a:xfrm>
          <a:prstGeom prst="rect">
            <a:avLst/>
          </a:prstGeom>
          <a:noFill/>
          <a:ln/>
        </p:spPr>
        <p:txBody>
          <a:bodyPr wrap="square" lIns="0" tIns="0" rIns="0" bIns="0" rtlCol="0" anchor="t"/>
          <a:lstStyle/>
          <a:p>
            <a:pPr marL="0" indent="0">
              <a:buNone/>
            </a:pPr>
            <a:r>
              <a:rPr lang="pl-PL" altLang="en-US" sz="2080" dirty="0">
                <a:solidFill>
                  <a:srgbClr val="243C33"/>
                </a:solidFill>
                <a:latin typeface="Lato" pitchFamily="34" charset="0"/>
                <a:ea typeface="Lato" pitchFamily="34" charset="-122"/>
                <a:cs typeface="Lato" pitchFamily="34" charset="-120"/>
              </a:rPr>
              <a:t>Co pomogło?</a:t>
            </a:r>
            <a:endParaRPr lang="pl-PL" sz="2080" dirty="0"/>
          </a:p>
        </p:txBody>
      </p:sp>
      <p:sp>
        <p:nvSpPr>
          <p:cNvPr id="28" name="Shape 25"/>
          <p:cNvSpPr/>
          <p:nvPr/>
        </p:nvSpPr>
        <p:spPr>
          <a:xfrm>
            <a:off x="8796528" y="3438144"/>
            <a:ext cx="228600" cy="329184"/>
          </a:xfrm>
          <a:prstGeom prst="chevron">
            <a:avLst/>
          </a:prstGeom>
          <a:solidFill>
            <a:srgbClr val="477966"/>
          </a:solidFill>
          <a:ln w="12700">
            <a:solidFill>
              <a:srgbClr val="477966">
                <a:alpha val="0"/>
              </a:srgbClr>
            </a:solidFill>
            <a:prstDash val="solid"/>
          </a:ln>
        </p:spPr>
        <p:txBody>
          <a:bodyPr/>
          <a:lstStyle/>
          <a:p>
            <a:endParaRPr lang="pl-PL"/>
          </a:p>
        </p:txBody>
      </p:sp>
      <p:sp>
        <p:nvSpPr>
          <p:cNvPr id="29" name="Shape 26"/>
          <p:cNvSpPr/>
          <p:nvPr/>
        </p:nvSpPr>
        <p:spPr>
          <a:xfrm>
            <a:off x="9125712" y="2423160"/>
            <a:ext cx="2441448" cy="2423160"/>
          </a:xfrm>
          <a:prstGeom prst="roundRect">
            <a:avLst>
              <a:gd name="adj" fmla="val 4528"/>
            </a:avLst>
          </a:prstGeom>
          <a:solidFill>
            <a:srgbClr val="F5EEDD"/>
          </a:solidFill>
          <a:ln w="12700">
            <a:solidFill>
              <a:srgbClr val="F5EEDD">
                <a:alpha val="0"/>
              </a:srgbClr>
            </a:solidFill>
            <a:prstDash val="solid"/>
          </a:ln>
        </p:spPr>
        <p:txBody>
          <a:bodyPr/>
          <a:lstStyle/>
          <a:p>
            <a:endParaRPr lang="pl-PL"/>
          </a:p>
        </p:txBody>
      </p:sp>
      <p:sp>
        <p:nvSpPr>
          <p:cNvPr id="30" name="Shape 27"/>
          <p:cNvSpPr/>
          <p:nvPr/>
        </p:nvSpPr>
        <p:spPr>
          <a:xfrm>
            <a:off x="9326880" y="2624328"/>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31" name="Text 28"/>
          <p:cNvSpPr/>
          <p:nvPr/>
        </p:nvSpPr>
        <p:spPr>
          <a:xfrm>
            <a:off x="9326880" y="2633472"/>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4</a:t>
            </a:r>
            <a:endParaRPr lang="pl-PL" sz="1800" dirty="0"/>
          </a:p>
        </p:txBody>
      </p:sp>
      <p:sp>
        <p:nvSpPr>
          <p:cNvPr id="32" name="Text 29"/>
          <p:cNvSpPr/>
          <p:nvPr/>
        </p:nvSpPr>
        <p:spPr>
          <a:xfrm>
            <a:off x="9308592" y="3346704"/>
            <a:ext cx="2075688" cy="411480"/>
          </a:xfrm>
          <a:prstGeom prst="rect">
            <a:avLst/>
          </a:prstGeom>
          <a:noFill/>
          <a:ln/>
        </p:spPr>
        <p:txBody>
          <a:bodyPr wrap="square" lIns="0" tIns="0" rIns="0" bIns="0" rtlCol="0" anchor="ctr"/>
          <a:lstStyle/>
          <a:p>
            <a:pPr marL="0" indent="0">
              <a:buNone/>
            </a:pPr>
            <a:r>
              <a:rPr lang="pl-PL" altLang="en-US" sz="2500" b="1" dirty="0">
                <a:solidFill>
                  <a:srgbClr val="173F36"/>
                </a:solidFill>
                <a:latin typeface="Lato" pitchFamily="34" charset="0"/>
                <a:ea typeface="Lato" pitchFamily="34" charset="-122"/>
                <a:cs typeface="Lato" pitchFamily="34" charset="-120"/>
              </a:rPr>
              <a:t>Przenoszę</a:t>
            </a:r>
            <a:endParaRPr lang="pl-PL" sz="2500" dirty="0"/>
          </a:p>
        </p:txBody>
      </p:sp>
      <p:sp>
        <p:nvSpPr>
          <p:cNvPr id="33" name="Text 30"/>
          <p:cNvSpPr/>
          <p:nvPr/>
        </p:nvSpPr>
        <p:spPr>
          <a:xfrm>
            <a:off x="9308592" y="3922776"/>
            <a:ext cx="2075688" cy="758952"/>
          </a:xfrm>
          <a:prstGeom prst="rect">
            <a:avLst/>
          </a:prstGeom>
          <a:noFill/>
          <a:ln/>
        </p:spPr>
        <p:txBody>
          <a:bodyPr wrap="square" lIns="0" tIns="0" rIns="0" bIns="0" rtlCol="0" anchor="t"/>
          <a:lstStyle/>
          <a:p>
            <a:pPr marL="0" indent="0">
              <a:buNone/>
            </a:pPr>
            <a:r>
              <a:rPr lang="pl-PL" altLang="en-US" sz="2080" dirty="0">
                <a:solidFill>
                  <a:srgbClr val="243C33"/>
                </a:solidFill>
                <a:latin typeface="Lato" pitchFamily="34" charset="0"/>
                <a:ea typeface="Lato" pitchFamily="34" charset="-122"/>
                <a:cs typeface="Lato" pitchFamily="34" charset="-120"/>
              </a:rPr>
              <a:t>Gdzie to wykorzystam?</a:t>
            </a:r>
            <a:endParaRPr lang="pl-PL" sz="2080" dirty="0"/>
          </a:p>
        </p:txBody>
      </p:sp>
      <p:sp>
        <p:nvSpPr>
          <p:cNvPr id="34" name="Shape 31"/>
          <p:cNvSpPr/>
          <p:nvPr/>
        </p:nvSpPr>
        <p:spPr>
          <a:xfrm>
            <a:off x="612648" y="5404104"/>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35" name="Text 32"/>
          <p:cNvSpPr/>
          <p:nvPr/>
        </p:nvSpPr>
        <p:spPr>
          <a:xfrm>
            <a:off x="822960" y="5477256"/>
            <a:ext cx="10533888" cy="347472"/>
          </a:xfrm>
          <a:prstGeom prst="rect">
            <a:avLst/>
          </a:prstGeom>
          <a:noFill/>
          <a:ln/>
        </p:spPr>
        <p:txBody>
          <a:bodyPr wrap="square" lIns="0" tIns="0" rIns="0" bIns="0" rtlCol="0" anchor="ctr"/>
          <a:lstStyle/>
          <a:p>
            <a:pPr marL="0" indent="0">
              <a:buNone/>
            </a:pPr>
            <a:r>
              <a:rPr lang="pl-PL" altLang="en-US" sz="2100" dirty="0">
                <a:solidFill>
                  <a:srgbClr val="173F36"/>
                </a:solidFill>
                <a:latin typeface="Lato" pitchFamily="34" charset="0"/>
                <a:ea typeface="Lato" pitchFamily="34" charset="-122"/>
                <a:cs typeface="Lato" pitchFamily="34" charset="-120"/>
              </a:rPr>
              <a:t>Zadanie nie kończy się na wyniku. Zostawia pytanie i mały krok.</a:t>
            </a:r>
            <a:endParaRPr lang="pl-PL" sz="2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MAPA HORSECONNECT</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Jedna droga. Siedem modułów.</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FUNDACJA INITIO  /  HORSECONNECT</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09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621792" y="2039112"/>
            <a:ext cx="5340096" cy="758952"/>
          </a:xfrm>
          <a:prstGeom prst="roundRect">
            <a:avLst>
              <a:gd name="adj" fmla="val 14458"/>
            </a:avLst>
          </a:prstGeom>
          <a:solidFill>
            <a:srgbClr val="EAF2ED"/>
          </a:solidFill>
          <a:ln w="12700">
            <a:solidFill>
              <a:srgbClr val="EAF2ED">
                <a:alpha val="0"/>
              </a:srgbClr>
            </a:solidFill>
            <a:prstDash val="solid"/>
          </a:ln>
        </p:spPr>
        <p:txBody>
          <a:bodyPr/>
          <a:lstStyle/>
          <a:p>
            <a:endParaRPr lang="pl-PL"/>
          </a:p>
        </p:txBody>
      </p:sp>
      <p:sp>
        <p:nvSpPr>
          <p:cNvPr id="12" name="Shape 9"/>
          <p:cNvSpPr/>
          <p:nvPr/>
        </p:nvSpPr>
        <p:spPr>
          <a:xfrm>
            <a:off x="758952" y="2176272"/>
            <a:ext cx="457200" cy="457200"/>
          </a:xfrm>
          <a:prstGeom prst="ellipse">
            <a:avLst/>
          </a:prstGeom>
          <a:solidFill>
            <a:srgbClr val="FFFFFF"/>
          </a:solidFill>
          <a:ln w="12700">
            <a:solidFill>
              <a:srgbClr val="FFFFFF">
                <a:alpha val="0"/>
              </a:srgbClr>
            </a:solidFill>
            <a:prstDash val="solid"/>
          </a:ln>
        </p:spPr>
        <p:txBody>
          <a:bodyPr/>
          <a:lstStyle/>
          <a:p>
            <a:endParaRPr lang="pl-PL"/>
          </a:p>
        </p:txBody>
      </p:sp>
      <p:sp>
        <p:nvSpPr>
          <p:cNvPr id="13" name="Text 10"/>
          <p:cNvSpPr/>
          <p:nvPr/>
        </p:nvSpPr>
        <p:spPr>
          <a:xfrm>
            <a:off x="758952" y="2185416"/>
            <a:ext cx="457200" cy="438912"/>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1</a:t>
            </a:r>
            <a:endParaRPr lang="pl-PL" sz="1800" dirty="0"/>
          </a:p>
        </p:txBody>
      </p:sp>
      <p:sp>
        <p:nvSpPr>
          <p:cNvPr id="14" name="Text 11">
            <a:hlinkClick r:id="rId4" action="ppaction://hlinksldjump"/>
          </p:cNvPr>
          <p:cNvSpPr/>
          <p:nvPr/>
        </p:nvSpPr>
        <p:spPr>
          <a:xfrm>
            <a:off x="1435608" y="2148840"/>
            <a:ext cx="4142232" cy="548640"/>
          </a:xfrm>
          <a:prstGeom prst="rect">
            <a:avLst/>
          </a:prstGeom>
          <a:noFill/>
          <a:ln/>
        </p:spPr>
        <p:txBody>
          <a:bodyPr wrap="square" lIns="0" tIns="0" rIns="0" bIns="0" rtlCol="0" anchor="ctr"/>
          <a:lstStyle/>
          <a:p>
            <a:pPr marL="0" indent="0">
              <a:buNone/>
            </a:pPr>
            <a:r>
              <a:rPr lang="pl-PL" altLang="en-US" sz="2000" b="1" u="sng" dirty="0">
                <a:solidFill>
                  <a:srgbClr val="173F36"/>
                </a:solidFill>
                <a:latin typeface="Lato" pitchFamily="34" charset="0"/>
                <a:ea typeface="Lato" pitchFamily="34" charset="-122"/>
                <a:cs typeface="Lato" pitchFamily="34" charset="-120"/>
                <a:hlinkClick r:id="rId4" action="ppaction://hlinksldjump">
                  <a:extLst>
                    <a:ext uri="{A12FA001-AC4F-418D-AE19-62706E023703}">
                      <ahyp:hlinkClr xmlns:ahyp="http://schemas.microsoft.com/office/drawing/2018/hyperlinkcolor" val="tx"/>
                    </a:ext>
                  </a:extLst>
                </a:hlinkClick>
              </a:rPr>
              <a:t>Trening Umiejętności Społecznych</a:t>
            </a:r>
            <a:endParaRPr lang="pl-PL" sz="2000" dirty="0"/>
          </a:p>
        </p:txBody>
      </p:sp>
      <p:sp>
        <p:nvSpPr>
          <p:cNvPr id="15" name="Shape 12"/>
          <p:cNvSpPr/>
          <p:nvPr/>
        </p:nvSpPr>
        <p:spPr>
          <a:xfrm>
            <a:off x="621792" y="2953512"/>
            <a:ext cx="5340096" cy="758952"/>
          </a:xfrm>
          <a:prstGeom prst="roundRect">
            <a:avLst>
              <a:gd name="adj" fmla="val 14458"/>
            </a:avLst>
          </a:prstGeom>
          <a:solidFill>
            <a:srgbClr val="F5EEDD"/>
          </a:solidFill>
          <a:ln w="12700">
            <a:solidFill>
              <a:srgbClr val="F5EEDD">
                <a:alpha val="0"/>
              </a:srgbClr>
            </a:solidFill>
            <a:prstDash val="solid"/>
          </a:ln>
        </p:spPr>
        <p:txBody>
          <a:bodyPr/>
          <a:lstStyle/>
          <a:p>
            <a:endParaRPr lang="pl-PL"/>
          </a:p>
        </p:txBody>
      </p:sp>
      <p:sp>
        <p:nvSpPr>
          <p:cNvPr id="16" name="Shape 13"/>
          <p:cNvSpPr/>
          <p:nvPr/>
        </p:nvSpPr>
        <p:spPr>
          <a:xfrm>
            <a:off x="758952" y="3090672"/>
            <a:ext cx="457200" cy="457200"/>
          </a:xfrm>
          <a:prstGeom prst="ellipse">
            <a:avLst/>
          </a:prstGeom>
          <a:solidFill>
            <a:srgbClr val="FFFFFF"/>
          </a:solidFill>
          <a:ln w="12700">
            <a:solidFill>
              <a:srgbClr val="FFFFFF">
                <a:alpha val="0"/>
              </a:srgbClr>
            </a:solidFill>
            <a:prstDash val="solid"/>
          </a:ln>
        </p:spPr>
        <p:txBody>
          <a:bodyPr/>
          <a:lstStyle/>
          <a:p>
            <a:endParaRPr lang="pl-PL"/>
          </a:p>
        </p:txBody>
      </p:sp>
      <p:sp>
        <p:nvSpPr>
          <p:cNvPr id="17" name="Text 14"/>
          <p:cNvSpPr/>
          <p:nvPr/>
        </p:nvSpPr>
        <p:spPr>
          <a:xfrm>
            <a:off x="758952" y="3099816"/>
            <a:ext cx="457200" cy="438912"/>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2</a:t>
            </a:r>
            <a:endParaRPr lang="pl-PL" sz="1800" dirty="0"/>
          </a:p>
        </p:txBody>
      </p:sp>
      <p:sp>
        <p:nvSpPr>
          <p:cNvPr id="18" name="Text 15">
            <a:hlinkClick r:id="rId5" action="ppaction://hlinksldjump"/>
          </p:cNvPr>
          <p:cNvSpPr/>
          <p:nvPr/>
        </p:nvSpPr>
        <p:spPr>
          <a:xfrm>
            <a:off x="1435608" y="3063240"/>
            <a:ext cx="4142232" cy="548640"/>
          </a:xfrm>
          <a:prstGeom prst="rect">
            <a:avLst/>
          </a:prstGeom>
          <a:noFill/>
          <a:ln/>
        </p:spPr>
        <p:txBody>
          <a:bodyPr wrap="square" lIns="0" tIns="0" rIns="0" bIns="0" rtlCol="0" anchor="ctr"/>
          <a:lstStyle/>
          <a:p>
            <a:pPr marL="0" indent="0">
              <a:buNone/>
            </a:pPr>
            <a:r>
              <a:rPr lang="pl-PL" altLang="en-US" sz="2000" b="1" u="sng" dirty="0">
                <a:solidFill>
                  <a:srgbClr val="173F36"/>
                </a:solidFill>
                <a:latin typeface="Lato" pitchFamily="34" charset="0"/>
                <a:ea typeface="Lato" pitchFamily="34" charset="-122"/>
                <a:cs typeface="Lato" pitchFamily="34" charset="-120"/>
                <a:hlinkClick r:id="rId5" action="ppaction://hlinksldjump">
                  <a:extLst>
                    <a:ext uri="{A12FA001-AC4F-418D-AE19-62706E023703}">
                      <ahyp:hlinkClr xmlns:ahyp="http://schemas.microsoft.com/office/drawing/2018/hyperlinkcolor" val="tx"/>
                    </a:ext>
                  </a:extLst>
                </a:hlinkClick>
              </a:rPr>
              <a:t>Praca z końmi z ziemi</a:t>
            </a:r>
            <a:endParaRPr lang="pl-PL" sz="2000" dirty="0"/>
          </a:p>
        </p:txBody>
      </p:sp>
      <p:sp>
        <p:nvSpPr>
          <p:cNvPr id="19" name="Shape 16"/>
          <p:cNvSpPr/>
          <p:nvPr/>
        </p:nvSpPr>
        <p:spPr>
          <a:xfrm>
            <a:off x="621792" y="3867912"/>
            <a:ext cx="5340096" cy="758952"/>
          </a:xfrm>
          <a:prstGeom prst="roundRect">
            <a:avLst>
              <a:gd name="adj" fmla="val 14458"/>
            </a:avLst>
          </a:prstGeom>
          <a:solidFill>
            <a:srgbClr val="EAF2ED"/>
          </a:solidFill>
          <a:ln w="12700">
            <a:solidFill>
              <a:srgbClr val="EAF2ED">
                <a:alpha val="0"/>
              </a:srgbClr>
            </a:solidFill>
            <a:prstDash val="solid"/>
          </a:ln>
        </p:spPr>
        <p:txBody>
          <a:bodyPr/>
          <a:lstStyle/>
          <a:p>
            <a:endParaRPr lang="pl-PL"/>
          </a:p>
        </p:txBody>
      </p:sp>
      <p:sp>
        <p:nvSpPr>
          <p:cNvPr id="20" name="Shape 17"/>
          <p:cNvSpPr/>
          <p:nvPr/>
        </p:nvSpPr>
        <p:spPr>
          <a:xfrm>
            <a:off x="758952" y="4005072"/>
            <a:ext cx="457200" cy="457200"/>
          </a:xfrm>
          <a:prstGeom prst="ellipse">
            <a:avLst/>
          </a:prstGeom>
          <a:solidFill>
            <a:srgbClr val="FFFFFF"/>
          </a:solidFill>
          <a:ln w="12700">
            <a:solidFill>
              <a:srgbClr val="FFFFFF">
                <a:alpha val="0"/>
              </a:srgbClr>
            </a:solidFill>
            <a:prstDash val="solid"/>
          </a:ln>
        </p:spPr>
        <p:txBody>
          <a:bodyPr/>
          <a:lstStyle/>
          <a:p>
            <a:endParaRPr lang="pl-PL"/>
          </a:p>
        </p:txBody>
      </p:sp>
      <p:sp>
        <p:nvSpPr>
          <p:cNvPr id="21" name="Text 18"/>
          <p:cNvSpPr/>
          <p:nvPr/>
        </p:nvSpPr>
        <p:spPr>
          <a:xfrm>
            <a:off x="758952" y="4014216"/>
            <a:ext cx="457200" cy="438912"/>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3</a:t>
            </a:r>
            <a:endParaRPr lang="pl-PL" sz="1800" dirty="0"/>
          </a:p>
        </p:txBody>
      </p:sp>
      <p:sp>
        <p:nvSpPr>
          <p:cNvPr id="22" name="Text 19">
            <a:hlinkClick r:id="rId6" action="ppaction://hlinksldjump"/>
          </p:cNvPr>
          <p:cNvSpPr/>
          <p:nvPr/>
        </p:nvSpPr>
        <p:spPr>
          <a:xfrm>
            <a:off x="1435608" y="3977640"/>
            <a:ext cx="4142232" cy="548640"/>
          </a:xfrm>
          <a:prstGeom prst="rect">
            <a:avLst/>
          </a:prstGeom>
          <a:noFill/>
          <a:ln/>
        </p:spPr>
        <p:txBody>
          <a:bodyPr wrap="square" lIns="0" tIns="0" rIns="0" bIns="0" rtlCol="0" anchor="ctr"/>
          <a:lstStyle/>
          <a:p>
            <a:pPr marL="0" indent="0">
              <a:buNone/>
            </a:pPr>
            <a:r>
              <a:rPr lang="pl-PL" altLang="en-US" sz="2000" b="1" u="sng" dirty="0">
                <a:solidFill>
                  <a:srgbClr val="173F36"/>
                </a:solidFill>
                <a:latin typeface="Lato" pitchFamily="34" charset="0"/>
                <a:ea typeface="Lato" pitchFamily="34" charset="-122"/>
                <a:cs typeface="Lato" pitchFamily="34" charset="-120"/>
                <a:hlinkClick r:id="rId6" action="ppaction://hlinksldjump">
                  <a:extLst>
                    <a:ext uri="{A12FA001-AC4F-418D-AE19-62706E023703}">
                      <ahyp:hlinkClr xmlns:ahyp="http://schemas.microsoft.com/office/drawing/2018/hyperlinkcolor" val="tx"/>
                    </a:ext>
                  </a:extLst>
                </a:hlinkClick>
              </a:rPr>
              <a:t>Elementy hipoterapii</a:t>
            </a:r>
            <a:endParaRPr lang="pl-PL" sz="2000" dirty="0"/>
          </a:p>
        </p:txBody>
      </p:sp>
      <p:sp>
        <p:nvSpPr>
          <p:cNvPr id="23" name="Shape 20"/>
          <p:cNvSpPr/>
          <p:nvPr/>
        </p:nvSpPr>
        <p:spPr>
          <a:xfrm>
            <a:off x="621792" y="4782312"/>
            <a:ext cx="5340096" cy="758952"/>
          </a:xfrm>
          <a:prstGeom prst="roundRect">
            <a:avLst>
              <a:gd name="adj" fmla="val 14458"/>
            </a:avLst>
          </a:prstGeom>
          <a:solidFill>
            <a:srgbClr val="F5EEDD"/>
          </a:solidFill>
          <a:ln w="12700">
            <a:solidFill>
              <a:srgbClr val="F5EEDD">
                <a:alpha val="0"/>
              </a:srgbClr>
            </a:solidFill>
            <a:prstDash val="solid"/>
          </a:ln>
        </p:spPr>
        <p:txBody>
          <a:bodyPr/>
          <a:lstStyle/>
          <a:p>
            <a:endParaRPr lang="pl-PL"/>
          </a:p>
        </p:txBody>
      </p:sp>
      <p:sp>
        <p:nvSpPr>
          <p:cNvPr id="24" name="Shape 21"/>
          <p:cNvSpPr/>
          <p:nvPr/>
        </p:nvSpPr>
        <p:spPr>
          <a:xfrm>
            <a:off x="758952" y="4919472"/>
            <a:ext cx="457200" cy="457200"/>
          </a:xfrm>
          <a:prstGeom prst="ellipse">
            <a:avLst/>
          </a:prstGeom>
          <a:solidFill>
            <a:srgbClr val="FFFFFF"/>
          </a:solidFill>
          <a:ln w="12700">
            <a:solidFill>
              <a:srgbClr val="FFFFFF">
                <a:alpha val="0"/>
              </a:srgbClr>
            </a:solidFill>
            <a:prstDash val="solid"/>
          </a:ln>
        </p:spPr>
        <p:txBody>
          <a:bodyPr/>
          <a:lstStyle/>
          <a:p>
            <a:endParaRPr lang="pl-PL"/>
          </a:p>
        </p:txBody>
      </p:sp>
      <p:sp>
        <p:nvSpPr>
          <p:cNvPr id="25" name="Text 22"/>
          <p:cNvSpPr/>
          <p:nvPr/>
        </p:nvSpPr>
        <p:spPr>
          <a:xfrm>
            <a:off x="758952" y="4928616"/>
            <a:ext cx="457200" cy="438912"/>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4</a:t>
            </a:r>
            <a:endParaRPr lang="pl-PL" sz="1800" dirty="0"/>
          </a:p>
        </p:txBody>
      </p:sp>
      <p:sp>
        <p:nvSpPr>
          <p:cNvPr id="26" name="Text 23">
            <a:hlinkClick r:id="rId7" action="ppaction://hlinksldjump"/>
          </p:cNvPr>
          <p:cNvSpPr/>
          <p:nvPr/>
        </p:nvSpPr>
        <p:spPr>
          <a:xfrm>
            <a:off x="1435608" y="4892040"/>
            <a:ext cx="4142232" cy="548640"/>
          </a:xfrm>
          <a:prstGeom prst="rect">
            <a:avLst/>
          </a:prstGeom>
          <a:noFill/>
          <a:ln/>
        </p:spPr>
        <p:txBody>
          <a:bodyPr wrap="square" lIns="0" tIns="0" rIns="0" bIns="0" rtlCol="0" anchor="ctr"/>
          <a:lstStyle/>
          <a:p>
            <a:pPr marL="0" indent="0">
              <a:buNone/>
            </a:pPr>
            <a:r>
              <a:rPr lang="pl-PL" altLang="en-US" sz="2000" b="1" u="sng" dirty="0">
                <a:solidFill>
                  <a:srgbClr val="173F36"/>
                </a:solidFill>
                <a:latin typeface="Lato" pitchFamily="34" charset="0"/>
                <a:ea typeface="Lato" pitchFamily="34" charset="-122"/>
                <a:cs typeface="Lato" pitchFamily="34" charset="-120"/>
                <a:hlinkClick r:id="rId7" action="ppaction://hlinksldjump">
                  <a:extLst>
                    <a:ext uri="{A12FA001-AC4F-418D-AE19-62706E023703}">
                      <ahyp:hlinkClr xmlns:ahyp="http://schemas.microsoft.com/office/drawing/2018/hyperlinkcolor" val="tx"/>
                    </a:ext>
                  </a:extLst>
                </a:hlinkClick>
              </a:rPr>
              <a:t>Edukacja obywatelska i cyfrowa</a:t>
            </a:r>
            <a:endParaRPr lang="pl-PL" sz="2000" dirty="0"/>
          </a:p>
        </p:txBody>
      </p:sp>
      <p:sp>
        <p:nvSpPr>
          <p:cNvPr id="27" name="Shape 24"/>
          <p:cNvSpPr/>
          <p:nvPr/>
        </p:nvSpPr>
        <p:spPr>
          <a:xfrm>
            <a:off x="6236208" y="2039112"/>
            <a:ext cx="5340096" cy="758952"/>
          </a:xfrm>
          <a:prstGeom prst="roundRect">
            <a:avLst>
              <a:gd name="adj" fmla="val 14458"/>
            </a:avLst>
          </a:prstGeom>
          <a:solidFill>
            <a:srgbClr val="EAF2ED"/>
          </a:solidFill>
          <a:ln w="12700">
            <a:solidFill>
              <a:srgbClr val="EAF2ED">
                <a:alpha val="0"/>
              </a:srgbClr>
            </a:solidFill>
            <a:prstDash val="solid"/>
          </a:ln>
        </p:spPr>
        <p:txBody>
          <a:bodyPr/>
          <a:lstStyle/>
          <a:p>
            <a:endParaRPr lang="pl-PL"/>
          </a:p>
        </p:txBody>
      </p:sp>
      <p:sp>
        <p:nvSpPr>
          <p:cNvPr id="28" name="Shape 25"/>
          <p:cNvSpPr/>
          <p:nvPr/>
        </p:nvSpPr>
        <p:spPr>
          <a:xfrm>
            <a:off x="6373368" y="2176272"/>
            <a:ext cx="457200" cy="457200"/>
          </a:xfrm>
          <a:prstGeom prst="ellipse">
            <a:avLst/>
          </a:prstGeom>
          <a:solidFill>
            <a:srgbClr val="FFFFFF"/>
          </a:solidFill>
          <a:ln w="12700">
            <a:solidFill>
              <a:srgbClr val="FFFFFF">
                <a:alpha val="0"/>
              </a:srgbClr>
            </a:solidFill>
            <a:prstDash val="solid"/>
          </a:ln>
        </p:spPr>
        <p:txBody>
          <a:bodyPr/>
          <a:lstStyle/>
          <a:p>
            <a:endParaRPr lang="pl-PL"/>
          </a:p>
        </p:txBody>
      </p:sp>
      <p:sp>
        <p:nvSpPr>
          <p:cNvPr id="29" name="Text 26"/>
          <p:cNvSpPr/>
          <p:nvPr/>
        </p:nvSpPr>
        <p:spPr>
          <a:xfrm>
            <a:off x="6373368" y="2185416"/>
            <a:ext cx="457200" cy="438912"/>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4A</a:t>
            </a:r>
            <a:endParaRPr lang="pl-PL" sz="1800" dirty="0"/>
          </a:p>
        </p:txBody>
      </p:sp>
      <p:sp>
        <p:nvSpPr>
          <p:cNvPr id="30" name="Text 27">
            <a:hlinkClick r:id="rId8" action="ppaction://hlinksldjump"/>
          </p:cNvPr>
          <p:cNvSpPr/>
          <p:nvPr/>
        </p:nvSpPr>
        <p:spPr>
          <a:xfrm>
            <a:off x="7050024" y="2148840"/>
            <a:ext cx="4142232" cy="548640"/>
          </a:xfrm>
          <a:prstGeom prst="rect">
            <a:avLst/>
          </a:prstGeom>
          <a:noFill/>
          <a:ln/>
        </p:spPr>
        <p:txBody>
          <a:bodyPr wrap="square" lIns="0" tIns="0" rIns="0" bIns="0" rtlCol="0" anchor="ctr"/>
          <a:lstStyle/>
          <a:p>
            <a:pPr marL="0" indent="0">
              <a:buNone/>
            </a:pPr>
            <a:r>
              <a:rPr lang="pl-PL" altLang="en-US" sz="2000" b="1" u="sng" dirty="0">
                <a:solidFill>
                  <a:srgbClr val="173F36"/>
                </a:solidFill>
                <a:latin typeface="Lato" pitchFamily="34" charset="0"/>
                <a:ea typeface="Lato" pitchFamily="34" charset="-122"/>
                <a:cs typeface="Lato" pitchFamily="34" charset="-120"/>
                <a:hlinkClick r:id="rId8" action="ppaction://hlinksldjump">
                  <a:extLst>
                    <a:ext uri="{A12FA001-AC4F-418D-AE19-62706E023703}">
                      <ahyp:hlinkClr xmlns:ahyp="http://schemas.microsoft.com/office/drawing/2018/hyperlinkcolor" val="tx"/>
                    </a:ext>
                  </a:extLst>
                </a:hlinkClick>
              </a:rPr>
              <a:t>„Polska przewodniczy UE 2025”</a:t>
            </a:r>
            <a:endParaRPr lang="pl-PL" sz="2000" dirty="0"/>
          </a:p>
        </p:txBody>
      </p:sp>
      <p:sp>
        <p:nvSpPr>
          <p:cNvPr id="31" name="Shape 28"/>
          <p:cNvSpPr/>
          <p:nvPr/>
        </p:nvSpPr>
        <p:spPr>
          <a:xfrm>
            <a:off x="6236208" y="2953512"/>
            <a:ext cx="5340096" cy="758952"/>
          </a:xfrm>
          <a:prstGeom prst="roundRect">
            <a:avLst>
              <a:gd name="adj" fmla="val 14458"/>
            </a:avLst>
          </a:prstGeom>
          <a:solidFill>
            <a:srgbClr val="F5EEDD"/>
          </a:solidFill>
          <a:ln w="12700">
            <a:solidFill>
              <a:srgbClr val="F5EEDD">
                <a:alpha val="0"/>
              </a:srgbClr>
            </a:solidFill>
            <a:prstDash val="solid"/>
          </a:ln>
        </p:spPr>
        <p:txBody>
          <a:bodyPr/>
          <a:lstStyle/>
          <a:p>
            <a:endParaRPr lang="pl-PL"/>
          </a:p>
        </p:txBody>
      </p:sp>
      <p:sp>
        <p:nvSpPr>
          <p:cNvPr id="32" name="Shape 29"/>
          <p:cNvSpPr/>
          <p:nvPr/>
        </p:nvSpPr>
        <p:spPr>
          <a:xfrm>
            <a:off x="6373368" y="3090672"/>
            <a:ext cx="457200" cy="457200"/>
          </a:xfrm>
          <a:prstGeom prst="ellipse">
            <a:avLst/>
          </a:prstGeom>
          <a:solidFill>
            <a:srgbClr val="FFFFFF"/>
          </a:solidFill>
          <a:ln w="12700">
            <a:solidFill>
              <a:srgbClr val="FFFFFF">
                <a:alpha val="0"/>
              </a:srgbClr>
            </a:solidFill>
            <a:prstDash val="solid"/>
          </a:ln>
        </p:spPr>
        <p:txBody>
          <a:bodyPr/>
          <a:lstStyle/>
          <a:p>
            <a:endParaRPr lang="pl-PL"/>
          </a:p>
        </p:txBody>
      </p:sp>
      <p:sp>
        <p:nvSpPr>
          <p:cNvPr id="33" name="Text 30"/>
          <p:cNvSpPr/>
          <p:nvPr/>
        </p:nvSpPr>
        <p:spPr>
          <a:xfrm>
            <a:off x="6373368" y="3099816"/>
            <a:ext cx="457200" cy="438912"/>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4B</a:t>
            </a:r>
            <a:endParaRPr lang="pl-PL" sz="1800" dirty="0"/>
          </a:p>
        </p:txBody>
      </p:sp>
      <p:sp>
        <p:nvSpPr>
          <p:cNvPr id="34" name="Text 31">
            <a:hlinkClick r:id="rId9" action="ppaction://hlinksldjump"/>
          </p:cNvPr>
          <p:cNvSpPr/>
          <p:nvPr/>
        </p:nvSpPr>
        <p:spPr>
          <a:xfrm>
            <a:off x="7050024" y="3063240"/>
            <a:ext cx="4142232" cy="548640"/>
          </a:xfrm>
          <a:prstGeom prst="rect">
            <a:avLst/>
          </a:prstGeom>
          <a:noFill/>
          <a:ln/>
        </p:spPr>
        <p:txBody>
          <a:bodyPr wrap="square" lIns="0" tIns="0" rIns="0" bIns="0" rtlCol="0" anchor="ctr"/>
          <a:lstStyle/>
          <a:p>
            <a:pPr marL="0" indent="0">
              <a:buNone/>
            </a:pPr>
            <a:r>
              <a:rPr lang="pl-PL" altLang="en-US" sz="1850" b="1" u="sng" dirty="0">
                <a:solidFill>
                  <a:srgbClr val="173F36"/>
                </a:solidFill>
                <a:latin typeface="Lato" pitchFamily="34" charset="0"/>
                <a:ea typeface="Lato" pitchFamily="34" charset="-122"/>
                <a:cs typeface="Lato" pitchFamily="34" charset="-120"/>
                <a:hlinkClick r:id="rId9" action="ppaction://hlinksldjump">
                  <a:extLst>
                    <a:ext uri="{A12FA001-AC4F-418D-AE19-62706E023703}">
                      <ahyp:hlinkClr xmlns:ahyp="http://schemas.microsoft.com/office/drawing/2018/hyperlinkcolor" val="tx"/>
                    </a:ext>
                  </a:extLst>
                </a:hlinkClick>
              </a:rPr>
              <a:t>„Budżet mojego projektu</a:t>
            </a:r>
            <a:endParaRPr lang="pl-PL" sz="1850" dirty="0"/>
          </a:p>
          <a:p>
            <a:pPr marL="0" indent="0">
              <a:buNone/>
            </a:pPr>
            <a:r>
              <a:rPr lang="pl-PL" altLang="en-US" sz="1850" b="1" u="sng" dirty="0">
                <a:solidFill>
                  <a:srgbClr val="173F36"/>
                </a:solidFill>
                <a:latin typeface="Lato" pitchFamily="34" charset="0"/>
                <a:ea typeface="Lato" pitchFamily="34" charset="-122"/>
                <a:cs typeface="Lato" pitchFamily="34" charset="-120"/>
                <a:hlinkClick r:id="rId9" action="ppaction://hlinksldjump">
                  <a:extLst>
                    <a:ext uri="{A12FA001-AC4F-418D-AE19-62706E023703}">
                      <ahyp:hlinkClr xmlns:ahyp="http://schemas.microsoft.com/office/drawing/2018/hyperlinkcolor" val="tx"/>
                    </a:ext>
                  </a:extLst>
                </a:hlinkClick>
              </a:rPr>
              <a:t>obywatelskiego”</a:t>
            </a:r>
            <a:endParaRPr lang="pl-PL" sz="1850" dirty="0"/>
          </a:p>
        </p:txBody>
      </p:sp>
      <p:sp>
        <p:nvSpPr>
          <p:cNvPr id="35" name="Shape 32"/>
          <p:cNvSpPr/>
          <p:nvPr/>
        </p:nvSpPr>
        <p:spPr>
          <a:xfrm>
            <a:off x="6236208" y="3867912"/>
            <a:ext cx="5340096" cy="758952"/>
          </a:xfrm>
          <a:prstGeom prst="roundRect">
            <a:avLst>
              <a:gd name="adj" fmla="val 14458"/>
            </a:avLst>
          </a:prstGeom>
          <a:solidFill>
            <a:srgbClr val="EAF2ED"/>
          </a:solidFill>
          <a:ln w="12700">
            <a:solidFill>
              <a:srgbClr val="EAF2ED">
                <a:alpha val="0"/>
              </a:srgbClr>
            </a:solidFill>
            <a:prstDash val="solid"/>
          </a:ln>
        </p:spPr>
        <p:txBody>
          <a:bodyPr/>
          <a:lstStyle/>
          <a:p>
            <a:endParaRPr lang="pl-PL"/>
          </a:p>
        </p:txBody>
      </p:sp>
      <p:sp>
        <p:nvSpPr>
          <p:cNvPr id="36" name="Shape 33"/>
          <p:cNvSpPr/>
          <p:nvPr/>
        </p:nvSpPr>
        <p:spPr>
          <a:xfrm>
            <a:off x="6373368" y="4005072"/>
            <a:ext cx="457200" cy="457200"/>
          </a:xfrm>
          <a:prstGeom prst="ellipse">
            <a:avLst/>
          </a:prstGeom>
          <a:solidFill>
            <a:srgbClr val="FFFFFF"/>
          </a:solidFill>
          <a:ln w="12700">
            <a:solidFill>
              <a:srgbClr val="FFFFFF">
                <a:alpha val="0"/>
              </a:srgbClr>
            </a:solidFill>
            <a:prstDash val="solid"/>
          </a:ln>
        </p:spPr>
        <p:txBody>
          <a:bodyPr/>
          <a:lstStyle/>
          <a:p>
            <a:endParaRPr lang="pl-PL"/>
          </a:p>
        </p:txBody>
      </p:sp>
      <p:sp>
        <p:nvSpPr>
          <p:cNvPr id="37" name="Text 34"/>
          <p:cNvSpPr/>
          <p:nvPr/>
        </p:nvSpPr>
        <p:spPr>
          <a:xfrm>
            <a:off x="6373368" y="4014216"/>
            <a:ext cx="457200" cy="438912"/>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5</a:t>
            </a:r>
            <a:endParaRPr lang="pl-PL" sz="1800" dirty="0"/>
          </a:p>
        </p:txBody>
      </p:sp>
      <p:sp>
        <p:nvSpPr>
          <p:cNvPr id="38" name="Text 35">
            <a:hlinkClick r:id="rId10" action="ppaction://hlinksldjump"/>
          </p:cNvPr>
          <p:cNvSpPr/>
          <p:nvPr/>
        </p:nvSpPr>
        <p:spPr>
          <a:xfrm>
            <a:off x="7050024" y="3977640"/>
            <a:ext cx="4142232" cy="548640"/>
          </a:xfrm>
          <a:prstGeom prst="rect">
            <a:avLst/>
          </a:prstGeom>
          <a:noFill/>
          <a:ln/>
        </p:spPr>
        <p:txBody>
          <a:bodyPr wrap="square" lIns="0" tIns="0" rIns="0" bIns="0" rtlCol="0" anchor="ctr"/>
          <a:lstStyle/>
          <a:p>
            <a:pPr marL="0" indent="0">
              <a:buNone/>
            </a:pPr>
            <a:r>
              <a:rPr lang="pl-PL" altLang="en-US" sz="2000" b="1" u="sng" dirty="0">
                <a:solidFill>
                  <a:srgbClr val="173F36"/>
                </a:solidFill>
                <a:latin typeface="Lato" pitchFamily="34" charset="0"/>
                <a:ea typeface="Lato" pitchFamily="34" charset="-122"/>
                <a:cs typeface="Lato" pitchFamily="34" charset="-120"/>
                <a:hlinkClick r:id="rId10" action="ppaction://hlinksldjump">
                  <a:extLst>
                    <a:ext uri="{A12FA001-AC4F-418D-AE19-62706E023703}">
                      <ahyp:hlinkClr xmlns:ahyp="http://schemas.microsoft.com/office/drawing/2018/hyperlinkcolor" val="tx"/>
                    </a:ext>
                  </a:extLst>
                </a:hlinkClick>
              </a:rPr>
              <a:t>Integracja i refleksja przy ognisku</a:t>
            </a:r>
            <a:endParaRPr lang="pl-PL" sz="2000" dirty="0"/>
          </a:p>
        </p:txBody>
      </p:sp>
      <p:sp>
        <p:nvSpPr>
          <p:cNvPr id="39" name="Text 36"/>
          <p:cNvSpPr/>
          <p:nvPr/>
        </p:nvSpPr>
        <p:spPr>
          <a:xfrm>
            <a:off x="6455664" y="5120640"/>
            <a:ext cx="4773168" cy="603504"/>
          </a:xfrm>
          <a:prstGeom prst="rect">
            <a:avLst/>
          </a:prstGeom>
          <a:noFill/>
          <a:ln/>
        </p:spPr>
        <p:txBody>
          <a:bodyPr wrap="square" lIns="0" tIns="0" rIns="0" bIns="0" rtlCol="0" anchor="ctr"/>
          <a:lstStyle/>
          <a:p>
            <a:pPr marL="0" indent="0">
              <a:buNone/>
            </a:pPr>
            <a:r>
              <a:rPr lang="pl-PL" altLang="en-US" sz="1800" dirty="0">
                <a:solidFill>
                  <a:srgbClr val="567368"/>
                </a:solidFill>
                <a:latin typeface="Lato" pitchFamily="34" charset="0"/>
                <a:ea typeface="Lato" pitchFamily="34" charset="-122"/>
                <a:cs typeface="Lato" pitchFamily="34" charset="-120"/>
              </a:rPr>
              <a:t>Kliknij nazwę modułu,</a:t>
            </a:r>
            <a:endParaRPr lang="pl-PL" sz="1800" dirty="0"/>
          </a:p>
          <a:p>
            <a:pPr marL="0" indent="0">
              <a:buNone/>
            </a:pPr>
            <a:r>
              <a:rPr lang="pl-PL" altLang="en-US" sz="1800" dirty="0">
                <a:solidFill>
                  <a:srgbClr val="567368"/>
                </a:solidFill>
                <a:latin typeface="Lato" pitchFamily="34" charset="0"/>
                <a:ea typeface="Lato" pitchFamily="34" charset="-122"/>
                <a:cs typeface="Lato" pitchFamily="34" charset="-120"/>
              </a:rPr>
              <a:t>aby przejść do jego slajdów.</a:t>
            </a:r>
            <a:endParaRPr lang="pl-PL"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MODUŁ 1 · TRENING UMIEJĘTNOŚCI SPOŁECZNYCH</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Pytam, zamiast się domyślać.</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W PAKIECIE: K02–K03, K06</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10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Text 8"/>
          <p:cNvSpPr/>
          <p:nvPr/>
        </p:nvSpPr>
        <p:spPr>
          <a:xfrm>
            <a:off x="786384" y="1993392"/>
            <a:ext cx="10561320" cy="502920"/>
          </a:xfrm>
          <a:prstGeom prst="rect">
            <a:avLst/>
          </a:prstGeom>
          <a:noFill/>
          <a:ln/>
        </p:spPr>
        <p:txBody>
          <a:bodyPr wrap="square" lIns="0" tIns="0" rIns="0" bIns="0" rtlCol="0" anchor="ctr"/>
          <a:lstStyle/>
          <a:p>
            <a:pPr marL="0" indent="0">
              <a:buNone/>
            </a:pPr>
            <a:r>
              <a:rPr lang="pl-PL" altLang="en-US" sz="2400" dirty="0">
                <a:solidFill>
                  <a:srgbClr val="567368"/>
                </a:solidFill>
                <a:latin typeface="Lato" pitchFamily="34" charset="0"/>
                <a:ea typeface="Lato" pitchFamily="34" charset="-122"/>
                <a:cs typeface="Lato" pitchFamily="34" charset="-120"/>
              </a:rPr>
              <a:t>Koleżanka nie zabiera głosu podczas zadania.</a:t>
            </a:r>
            <a:endParaRPr lang="pl-PL" sz="2400" dirty="0"/>
          </a:p>
        </p:txBody>
      </p:sp>
      <p:sp>
        <p:nvSpPr>
          <p:cNvPr id="12" name="Shape 9"/>
          <p:cNvSpPr/>
          <p:nvPr/>
        </p:nvSpPr>
        <p:spPr>
          <a:xfrm>
            <a:off x="621792" y="2770632"/>
            <a:ext cx="5321808" cy="2423160"/>
          </a:xfrm>
          <a:prstGeom prst="roundRect">
            <a:avLst>
              <a:gd name="adj" fmla="val 4528"/>
            </a:avLst>
          </a:prstGeom>
          <a:solidFill>
            <a:srgbClr val="F7ECE6"/>
          </a:solidFill>
          <a:ln w="12700">
            <a:solidFill>
              <a:srgbClr val="F7ECE6">
                <a:alpha val="0"/>
              </a:srgbClr>
            </a:solidFill>
            <a:prstDash val="solid"/>
          </a:ln>
        </p:spPr>
        <p:txBody>
          <a:bodyPr/>
          <a:lstStyle/>
          <a:p>
            <a:endParaRPr lang="pl-PL"/>
          </a:p>
        </p:txBody>
      </p:sp>
      <p:sp>
        <p:nvSpPr>
          <p:cNvPr id="13" name="Shape 10"/>
          <p:cNvSpPr/>
          <p:nvPr/>
        </p:nvSpPr>
        <p:spPr>
          <a:xfrm>
            <a:off x="6208776" y="2770632"/>
            <a:ext cx="5358384" cy="2423160"/>
          </a:xfrm>
          <a:prstGeom prst="roundRect">
            <a:avLst>
              <a:gd name="adj" fmla="val 4528"/>
            </a:avLst>
          </a:prstGeom>
          <a:solidFill>
            <a:srgbClr val="EAF2ED"/>
          </a:solidFill>
          <a:ln w="12700">
            <a:solidFill>
              <a:srgbClr val="EAF2ED">
                <a:alpha val="0"/>
              </a:srgbClr>
            </a:solidFill>
            <a:prstDash val="solid"/>
          </a:ln>
        </p:spPr>
        <p:txBody>
          <a:bodyPr/>
          <a:lstStyle/>
          <a:p>
            <a:endParaRPr lang="pl-PL"/>
          </a:p>
        </p:txBody>
      </p:sp>
      <p:sp>
        <p:nvSpPr>
          <p:cNvPr id="14" name="Text 11"/>
          <p:cNvSpPr/>
          <p:nvPr/>
        </p:nvSpPr>
        <p:spPr>
          <a:xfrm>
            <a:off x="896112" y="3017520"/>
            <a:ext cx="4773168" cy="402336"/>
          </a:xfrm>
          <a:prstGeom prst="rect">
            <a:avLst/>
          </a:prstGeom>
          <a:noFill/>
          <a:ln/>
        </p:spPr>
        <p:txBody>
          <a:bodyPr wrap="square" lIns="0" tIns="0" rIns="0" bIns="0" rtlCol="0" anchor="ctr"/>
          <a:lstStyle/>
          <a:p>
            <a:pPr marL="0" indent="0">
              <a:buNone/>
            </a:pPr>
            <a:r>
              <a:rPr lang="pl-PL" altLang="en-US" sz="1700" b="1" dirty="0">
                <a:solidFill>
                  <a:srgbClr val="A75D47"/>
                </a:solidFill>
                <a:latin typeface="Lato" pitchFamily="34" charset="0"/>
                <a:ea typeface="Lato" pitchFamily="34" charset="-122"/>
                <a:cs typeface="Lato" pitchFamily="34" charset="-120"/>
              </a:rPr>
              <a:t>Domysł</a:t>
            </a:r>
            <a:endParaRPr lang="pl-PL" sz="1700" dirty="0"/>
          </a:p>
        </p:txBody>
      </p:sp>
      <p:sp>
        <p:nvSpPr>
          <p:cNvPr id="15" name="Text 12"/>
          <p:cNvSpPr/>
          <p:nvPr/>
        </p:nvSpPr>
        <p:spPr>
          <a:xfrm>
            <a:off x="896112" y="3703320"/>
            <a:ext cx="4572000" cy="1060704"/>
          </a:xfrm>
          <a:prstGeom prst="rect">
            <a:avLst/>
          </a:prstGeom>
          <a:noFill/>
          <a:ln/>
        </p:spPr>
        <p:txBody>
          <a:bodyPr wrap="square" lIns="0" tIns="0" rIns="0" bIns="0" rtlCol="0" anchor="ctr"/>
          <a:lstStyle/>
          <a:p>
            <a:pPr marL="0" indent="0">
              <a:buNone/>
            </a:pPr>
            <a:r>
              <a:rPr lang="pl-PL" altLang="en-US" sz="3000" b="1" dirty="0">
                <a:solidFill>
                  <a:srgbClr val="A75D47"/>
                </a:solidFill>
                <a:latin typeface="Lato" pitchFamily="34" charset="0"/>
                <a:ea typeface="Lato" pitchFamily="34" charset="-122"/>
                <a:cs typeface="Lato" pitchFamily="34" charset="-120"/>
              </a:rPr>
              <a:t>„Na pewno jej nie zależy”.</a:t>
            </a:r>
            <a:endParaRPr lang="pl-PL" sz="3000" dirty="0"/>
          </a:p>
        </p:txBody>
      </p:sp>
      <p:sp>
        <p:nvSpPr>
          <p:cNvPr id="16" name="Text 13"/>
          <p:cNvSpPr/>
          <p:nvPr/>
        </p:nvSpPr>
        <p:spPr>
          <a:xfrm>
            <a:off x="6483096" y="3017520"/>
            <a:ext cx="4809744" cy="402336"/>
          </a:xfrm>
          <a:prstGeom prst="rect">
            <a:avLst/>
          </a:prstGeom>
          <a:noFill/>
          <a:ln/>
        </p:spPr>
        <p:txBody>
          <a:bodyPr wrap="square" lIns="0" tIns="0" rIns="0" bIns="0" rtlCol="0" anchor="ctr"/>
          <a:lstStyle/>
          <a:p>
            <a:pPr marL="0" indent="0">
              <a:buNone/>
            </a:pPr>
            <a:r>
              <a:rPr lang="pl-PL" altLang="en-US" sz="1700" b="1" dirty="0">
                <a:solidFill>
                  <a:srgbClr val="173F36"/>
                </a:solidFill>
                <a:latin typeface="Lato" pitchFamily="34" charset="0"/>
                <a:ea typeface="Lato" pitchFamily="34" charset="-122"/>
                <a:cs typeface="Lato" pitchFamily="34" charset="-120"/>
              </a:rPr>
              <a:t>Pytanie</a:t>
            </a:r>
            <a:endParaRPr lang="pl-PL" sz="1700" dirty="0"/>
          </a:p>
        </p:txBody>
      </p:sp>
      <p:sp>
        <p:nvSpPr>
          <p:cNvPr id="17" name="Text 14"/>
          <p:cNvSpPr/>
          <p:nvPr/>
        </p:nvSpPr>
        <p:spPr>
          <a:xfrm>
            <a:off x="6483096" y="3694176"/>
            <a:ext cx="4636008" cy="1106424"/>
          </a:xfrm>
          <a:prstGeom prst="rect">
            <a:avLst/>
          </a:prstGeom>
          <a:noFill/>
          <a:ln/>
        </p:spPr>
        <p:txBody>
          <a:bodyPr wrap="square" lIns="0" tIns="0" rIns="0" bIns="0" rtlCol="0" anchor="ctr"/>
          <a:lstStyle/>
          <a:p>
            <a:pPr marL="0" indent="0">
              <a:buNone/>
            </a:pPr>
            <a:r>
              <a:rPr lang="pl-PL" altLang="en-US" sz="2800" b="1" dirty="0">
                <a:solidFill>
                  <a:srgbClr val="173F36"/>
                </a:solidFill>
                <a:latin typeface="Lato" pitchFamily="34" charset="0"/>
                <a:ea typeface="Lato" pitchFamily="34" charset="-122"/>
                <a:cs typeface="Lato" pitchFamily="34" charset="-120"/>
              </a:rPr>
              <a:t>„Potrzebujesz czasu czy innego sposobu udziału?”</a:t>
            </a:r>
            <a:endParaRPr lang="pl-PL" sz="2800" dirty="0"/>
          </a:p>
        </p:txBody>
      </p:sp>
      <p:sp>
        <p:nvSpPr>
          <p:cNvPr id="18" name="Shape 15"/>
          <p:cNvSpPr/>
          <p:nvPr/>
        </p:nvSpPr>
        <p:spPr>
          <a:xfrm>
            <a:off x="612648" y="5614416"/>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19" name="Text 16"/>
          <p:cNvSpPr/>
          <p:nvPr/>
        </p:nvSpPr>
        <p:spPr>
          <a:xfrm>
            <a:off x="822960" y="5687568"/>
            <a:ext cx="10533888" cy="347472"/>
          </a:xfrm>
          <a:prstGeom prst="rect">
            <a:avLst/>
          </a:prstGeom>
          <a:noFill/>
          <a:ln/>
        </p:spPr>
        <p:txBody>
          <a:bodyPr wrap="square" lIns="0" tIns="0" rIns="0" bIns="0" rtlCol="0" anchor="ctr"/>
          <a:lstStyle/>
          <a:p>
            <a:pPr marL="0" indent="0">
              <a:buNone/>
            </a:pPr>
            <a:r>
              <a:rPr lang="pl-PL" altLang="en-US" sz="1850" dirty="0">
                <a:solidFill>
                  <a:srgbClr val="173F36"/>
                </a:solidFill>
                <a:latin typeface="Lato" pitchFamily="34" charset="0"/>
                <a:ea typeface="Lato" pitchFamily="34" charset="-122"/>
                <a:cs typeface="Lato" pitchFamily="34" charset="-120"/>
              </a:rPr>
              <a:t>Obserwacja mówi, co się wydarzyło. Domysł dopisuje wyjaśnienie.</a:t>
            </a:r>
            <a:endParaRPr lang="pl-PL" sz="18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MODUŁ 1 · KOMUNIKACJA</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Od oskarżenia do prośby.</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W PAKIECIE: K02–K03</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11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621792" y="1984248"/>
            <a:ext cx="10954512" cy="704088"/>
          </a:xfrm>
          <a:prstGeom prst="roundRect">
            <a:avLst>
              <a:gd name="adj" fmla="val 15584"/>
            </a:avLst>
          </a:prstGeom>
          <a:solidFill>
            <a:srgbClr val="EAF2ED"/>
          </a:solidFill>
          <a:ln w="12700">
            <a:solidFill>
              <a:srgbClr val="EAF2ED">
                <a:alpha val="0"/>
              </a:srgbClr>
            </a:solidFill>
            <a:prstDash val="solid"/>
          </a:ln>
        </p:spPr>
        <p:txBody>
          <a:bodyPr/>
          <a:lstStyle/>
          <a:p>
            <a:endParaRPr lang="pl-PL"/>
          </a:p>
        </p:txBody>
      </p:sp>
      <p:sp>
        <p:nvSpPr>
          <p:cNvPr id="12" name="Shape 9"/>
          <p:cNvSpPr/>
          <p:nvPr/>
        </p:nvSpPr>
        <p:spPr>
          <a:xfrm>
            <a:off x="795528" y="2121408"/>
            <a:ext cx="411480" cy="411480"/>
          </a:xfrm>
          <a:prstGeom prst="ellipse">
            <a:avLst/>
          </a:prstGeom>
          <a:solidFill>
            <a:srgbClr val="FFFFFF"/>
          </a:solidFill>
          <a:ln w="12700">
            <a:solidFill>
              <a:srgbClr val="FFFFFF">
                <a:alpha val="0"/>
              </a:srgbClr>
            </a:solidFill>
            <a:prstDash val="solid"/>
          </a:ln>
        </p:spPr>
        <p:txBody>
          <a:bodyPr/>
          <a:lstStyle/>
          <a:p>
            <a:endParaRPr lang="pl-PL"/>
          </a:p>
        </p:txBody>
      </p:sp>
      <p:sp>
        <p:nvSpPr>
          <p:cNvPr id="13" name="Text 10"/>
          <p:cNvSpPr/>
          <p:nvPr/>
        </p:nvSpPr>
        <p:spPr>
          <a:xfrm>
            <a:off x="795528" y="2130552"/>
            <a:ext cx="411480" cy="393192"/>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1</a:t>
            </a:r>
            <a:endParaRPr lang="pl-PL" sz="1800" dirty="0"/>
          </a:p>
        </p:txBody>
      </p:sp>
      <p:sp>
        <p:nvSpPr>
          <p:cNvPr id="14" name="Text 11"/>
          <p:cNvSpPr/>
          <p:nvPr/>
        </p:nvSpPr>
        <p:spPr>
          <a:xfrm>
            <a:off x="1389888" y="2121408"/>
            <a:ext cx="1645920" cy="356616"/>
          </a:xfrm>
          <a:prstGeom prst="rect">
            <a:avLst/>
          </a:prstGeom>
          <a:noFill/>
          <a:ln/>
        </p:spPr>
        <p:txBody>
          <a:bodyPr wrap="square" lIns="0" tIns="0" rIns="0" bIns="0" rtlCol="0" anchor="ctr"/>
          <a:lstStyle/>
          <a:p>
            <a:pPr marL="0" indent="0">
              <a:buNone/>
            </a:pPr>
            <a:r>
              <a:rPr lang="pl-PL" altLang="en-US" sz="2200" b="1" dirty="0">
                <a:solidFill>
                  <a:srgbClr val="173F36"/>
                </a:solidFill>
                <a:latin typeface="Lato" pitchFamily="34" charset="0"/>
                <a:ea typeface="Lato" pitchFamily="34" charset="-122"/>
                <a:cs typeface="Lato" pitchFamily="34" charset="-120"/>
              </a:rPr>
              <a:t>Sytuacja</a:t>
            </a:r>
            <a:endParaRPr lang="pl-PL" sz="2200" dirty="0"/>
          </a:p>
        </p:txBody>
      </p:sp>
      <p:sp>
        <p:nvSpPr>
          <p:cNvPr id="15" name="Text 12"/>
          <p:cNvSpPr/>
          <p:nvPr/>
        </p:nvSpPr>
        <p:spPr>
          <a:xfrm>
            <a:off x="3136392" y="2093976"/>
            <a:ext cx="8119872" cy="438912"/>
          </a:xfrm>
          <a:prstGeom prst="rect">
            <a:avLst/>
          </a:prstGeom>
          <a:noFill/>
          <a:ln/>
        </p:spPr>
        <p:txBody>
          <a:bodyPr wrap="square" lIns="0" tIns="0" rIns="0" bIns="0" rtlCol="0" anchor="ctr"/>
          <a:lstStyle/>
          <a:p>
            <a:pPr marL="0" indent="0">
              <a:buNone/>
            </a:pPr>
            <a:r>
              <a:rPr lang="pl-PL" altLang="en-US" sz="2140" dirty="0">
                <a:solidFill>
                  <a:srgbClr val="243C33"/>
                </a:solidFill>
                <a:latin typeface="Lato" pitchFamily="34" charset="0"/>
                <a:ea typeface="Lato" pitchFamily="34" charset="-122"/>
                <a:cs typeface="Lato" pitchFamily="34" charset="-120"/>
              </a:rPr>
              <a:t>„Wziąłeś pudełko, kiedy jeszcze rysowałam”.</a:t>
            </a:r>
            <a:endParaRPr lang="pl-PL" sz="2140" dirty="0"/>
          </a:p>
        </p:txBody>
      </p:sp>
      <p:sp>
        <p:nvSpPr>
          <p:cNvPr id="16" name="Shape 13"/>
          <p:cNvSpPr/>
          <p:nvPr/>
        </p:nvSpPr>
        <p:spPr>
          <a:xfrm>
            <a:off x="621792" y="2825496"/>
            <a:ext cx="10954512" cy="704088"/>
          </a:xfrm>
          <a:prstGeom prst="roundRect">
            <a:avLst>
              <a:gd name="adj" fmla="val 15584"/>
            </a:avLst>
          </a:prstGeom>
          <a:solidFill>
            <a:srgbClr val="F5EEDD"/>
          </a:solidFill>
          <a:ln w="12700">
            <a:solidFill>
              <a:srgbClr val="F5EEDD">
                <a:alpha val="0"/>
              </a:srgbClr>
            </a:solidFill>
            <a:prstDash val="solid"/>
          </a:ln>
        </p:spPr>
        <p:txBody>
          <a:bodyPr/>
          <a:lstStyle/>
          <a:p>
            <a:endParaRPr lang="pl-PL"/>
          </a:p>
        </p:txBody>
      </p:sp>
      <p:sp>
        <p:nvSpPr>
          <p:cNvPr id="17" name="Shape 14"/>
          <p:cNvSpPr/>
          <p:nvPr/>
        </p:nvSpPr>
        <p:spPr>
          <a:xfrm>
            <a:off x="795528" y="2962656"/>
            <a:ext cx="411480" cy="411480"/>
          </a:xfrm>
          <a:prstGeom prst="ellipse">
            <a:avLst/>
          </a:prstGeom>
          <a:solidFill>
            <a:srgbClr val="FFFFFF"/>
          </a:solidFill>
          <a:ln w="12700">
            <a:solidFill>
              <a:srgbClr val="FFFFFF">
                <a:alpha val="0"/>
              </a:srgbClr>
            </a:solidFill>
            <a:prstDash val="solid"/>
          </a:ln>
        </p:spPr>
        <p:txBody>
          <a:bodyPr/>
          <a:lstStyle/>
          <a:p>
            <a:endParaRPr lang="pl-PL"/>
          </a:p>
        </p:txBody>
      </p:sp>
      <p:sp>
        <p:nvSpPr>
          <p:cNvPr id="18" name="Text 15"/>
          <p:cNvSpPr/>
          <p:nvPr/>
        </p:nvSpPr>
        <p:spPr>
          <a:xfrm>
            <a:off x="795528" y="2971800"/>
            <a:ext cx="411480" cy="393192"/>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2</a:t>
            </a:r>
            <a:endParaRPr lang="pl-PL" sz="1800" dirty="0"/>
          </a:p>
        </p:txBody>
      </p:sp>
      <p:sp>
        <p:nvSpPr>
          <p:cNvPr id="19" name="Text 16"/>
          <p:cNvSpPr/>
          <p:nvPr/>
        </p:nvSpPr>
        <p:spPr>
          <a:xfrm>
            <a:off x="1389888" y="2962656"/>
            <a:ext cx="1645920" cy="356616"/>
          </a:xfrm>
          <a:prstGeom prst="rect">
            <a:avLst/>
          </a:prstGeom>
          <a:noFill/>
          <a:ln/>
        </p:spPr>
        <p:txBody>
          <a:bodyPr wrap="square" lIns="0" tIns="0" rIns="0" bIns="0" rtlCol="0" anchor="ctr"/>
          <a:lstStyle/>
          <a:p>
            <a:pPr marL="0" indent="0">
              <a:buNone/>
            </a:pPr>
            <a:r>
              <a:rPr lang="pl-PL" altLang="en-US" sz="2200" b="1" dirty="0">
                <a:solidFill>
                  <a:srgbClr val="173F36"/>
                </a:solidFill>
                <a:latin typeface="Lato" pitchFamily="34" charset="0"/>
                <a:ea typeface="Lato" pitchFamily="34" charset="-122"/>
                <a:cs typeface="Lato" pitchFamily="34" charset="-120"/>
              </a:rPr>
              <a:t>Emocja</a:t>
            </a:r>
            <a:endParaRPr lang="pl-PL" sz="2200" dirty="0"/>
          </a:p>
        </p:txBody>
      </p:sp>
      <p:sp>
        <p:nvSpPr>
          <p:cNvPr id="20" name="Text 17"/>
          <p:cNvSpPr/>
          <p:nvPr/>
        </p:nvSpPr>
        <p:spPr>
          <a:xfrm>
            <a:off x="3136392" y="2935224"/>
            <a:ext cx="8119872" cy="438912"/>
          </a:xfrm>
          <a:prstGeom prst="rect">
            <a:avLst/>
          </a:prstGeom>
          <a:noFill/>
          <a:ln/>
        </p:spPr>
        <p:txBody>
          <a:bodyPr wrap="square" lIns="0" tIns="0" rIns="0" bIns="0" rtlCol="0" anchor="ctr"/>
          <a:lstStyle/>
          <a:p>
            <a:pPr marL="0" indent="0">
              <a:buNone/>
            </a:pPr>
            <a:r>
              <a:rPr lang="pl-PL" altLang="en-US" sz="2140" dirty="0">
                <a:solidFill>
                  <a:srgbClr val="243C33"/>
                </a:solidFill>
                <a:latin typeface="Lato" pitchFamily="34" charset="0"/>
                <a:ea typeface="Lato" pitchFamily="34" charset="-122"/>
                <a:cs typeface="Lato" pitchFamily="34" charset="-120"/>
              </a:rPr>
              <a:t>„Złoszczę się, bo nie skończyłam”.</a:t>
            </a:r>
            <a:endParaRPr lang="pl-PL" sz="2140" dirty="0"/>
          </a:p>
        </p:txBody>
      </p:sp>
      <p:sp>
        <p:nvSpPr>
          <p:cNvPr id="21" name="Shape 18"/>
          <p:cNvSpPr/>
          <p:nvPr/>
        </p:nvSpPr>
        <p:spPr>
          <a:xfrm>
            <a:off x="621792" y="3666744"/>
            <a:ext cx="10954512" cy="704088"/>
          </a:xfrm>
          <a:prstGeom prst="roundRect">
            <a:avLst>
              <a:gd name="adj" fmla="val 15584"/>
            </a:avLst>
          </a:prstGeom>
          <a:solidFill>
            <a:srgbClr val="EAF2ED"/>
          </a:solidFill>
          <a:ln w="12700">
            <a:solidFill>
              <a:srgbClr val="EAF2ED">
                <a:alpha val="0"/>
              </a:srgbClr>
            </a:solidFill>
            <a:prstDash val="solid"/>
          </a:ln>
        </p:spPr>
        <p:txBody>
          <a:bodyPr/>
          <a:lstStyle/>
          <a:p>
            <a:endParaRPr lang="pl-PL"/>
          </a:p>
        </p:txBody>
      </p:sp>
      <p:sp>
        <p:nvSpPr>
          <p:cNvPr id="22" name="Shape 19"/>
          <p:cNvSpPr/>
          <p:nvPr/>
        </p:nvSpPr>
        <p:spPr>
          <a:xfrm>
            <a:off x="795528" y="3803904"/>
            <a:ext cx="411480" cy="411480"/>
          </a:xfrm>
          <a:prstGeom prst="ellipse">
            <a:avLst/>
          </a:prstGeom>
          <a:solidFill>
            <a:srgbClr val="FFFFFF"/>
          </a:solidFill>
          <a:ln w="12700">
            <a:solidFill>
              <a:srgbClr val="FFFFFF">
                <a:alpha val="0"/>
              </a:srgbClr>
            </a:solidFill>
            <a:prstDash val="solid"/>
          </a:ln>
        </p:spPr>
        <p:txBody>
          <a:bodyPr/>
          <a:lstStyle/>
          <a:p>
            <a:endParaRPr lang="pl-PL"/>
          </a:p>
        </p:txBody>
      </p:sp>
      <p:sp>
        <p:nvSpPr>
          <p:cNvPr id="23" name="Text 20"/>
          <p:cNvSpPr/>
          <p:nvPr/>
        </p:nvSpPr>
        <p:spPr>
          <a:xfrm>
            <a:off x="795528" y="3813048"/>
            <a:ext cx="411480" cy="393192"/>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3</a:t>
            </a:r>
            <a:endParaRPr lang="pl-PL" sz="1800" dirty="0"/>
          </a:p>
        </p:txBody>
      </p:sp>
      <p:sp>
        <p:nvSpPr>
          <p:cNvPr id="24" name="Text 21"/>
          <p:cNvSpPr/>
          <p:nvPr/>
        </p:nvSpPr>
        <p:spPr>
          <a:xfrm>
            <a:off x="1389888" y="3803904"/>
            <a:ext cx="1645920" cy="356616"/>
          </a:xfrm>
          <a:prstGeom prst="rect">
            <a:avLst/>
          </a:prstGeom>
          <a:noFill/>
          <a:ln/>
        </p:spPr>
        <p:txBody>
          <a:bodyPr wrap="square" lIns="0" tIns="0" rIns="0" bIns="0" rtlCol="0" anchor="ctr"/>
          <a:lstStyle/>
          <a:p>
            <a:pPr marL="0" indent="0">
              <a:buNone/>
            </a:pPr>
            <a:r>
              <a:rPr lang="pl-PL" altLang="en-US" sz="2200" b="1" dirty="0">
                <a:solidFill>
                  <a:srgbClr val="173F36"/>
                </a:solidFill>
                <a:latin typeface="Lato" pitchFamily="34" charset="0"/>
                <a:ea typeface="Lato" pitchFamily="34" charset="-122"/>
                <a:cs typeface="Lato" pitchFamily="34" charset="-120"/>
              </a:rPr>
              <a:t>Potrzeba</a:t>
            </a:r>
            <a:endParaRPr lang="pl-PL" sz="2200" dirty="0"/>
          </a:p>
        </p:txBody>
      </p:sp>
      <p:sp>
        <p:nvSpPr>
          <p:cNvPr id="25" name="Text 22"/>
          <p:cNvSpPr/>
          <p:nvPr/>
        </p:nvSpPr>
        <p:spPr>
          <a:xfrm>
            <a:off x="3136392" y="3776472"/>
            <a:ext cx="8119872" cy="438912"/>
          </a:xfrm>
          <a:prstGeom prst="rect">
            <a:avLst/>
          </a:prstGeom>
          <a:noFill/>
          <a:ln/>
        </p:spPr>
        <p:txBody>
          <a:bodyPr wrap="square" lIns="0" tIns="0" rIns="0" bIns="0" rtlCol="0" anchor="ctr"/>
          <a:lstStyle/>
          <a:p>
            <a:pPr marL="0" indent="0">
              <a:buNone/>
            </a:pPr>
            <a:r>
              <a:rPr lang="pl-PL" altLang="en-US" sz="2140" dirty="0">
                <a:solidFill>
                  <a:srgbClr val="243C33"/>
                </a:solidFill>
                <a:latin typeface="Lato" pitchFamily="34" charset="0"/>
                <a:ea typeface="Lato" pitchFamily="34" charset="-122"/>
                <a:cs typeface="Lato" pitchFamily="34" charset="-120"/>
              </a:rPr>
              <a:t>„Potrzebuję dokończyć napis”.</a:t>
            </a:r>
            <a:endParaRPr lang="pl-PL" sz="2140" dirty="0"/>
          </a:p>
        </p:txBody>
      </p:sp>
      <p:sp>
        <p:nvSpPr>
          <p:cNvPr id="26" name="Shape 23"/>
          <p:cNvSpPr/>
          <p:nvPr/>
        </p:nvSpPr>
        <p:spPr>
          <a:xfrm>
            <a:off x="621792" y="4507992"/>
            <a:ext cx="10954512" cy="704088"/>
          </a:xfrm>
          <a:prstGeom prst="roundRect">
            <a:avLst>
              <a:gd name="adj" fmla="val 15584"/>
            </a:avLst>
          </a:prstGeom>
          <a:solidFill>
            <a:srgbClr val="F5EEDD"/>
          </a:solidFill>
          <a:ln w="12700">
            <a:solidFill>
              <a:srgbClr val="F5EEDD">
                <a:alpha val="0"/>
              </a:srgbClr>
            </a:solidFill>
            <a:prstDash val="solid"/>
          </a:ln>
        </p:spPr>
        <p:txBody>
          <a:bodyPr/>
          <a:lstStyle/>
          <a:p>
            <a:endParaRPr lang="pl-PL"/>
          </a:p>
        </p:txBody>
      </p:sp>
      <p:sp>
        <p:nvSpPr>
          <p:cNvPr id="27" name="Shape 24"/>
          <p:cNvSpPr/>
          <p:nvPr/>
        </p:nvSpPr>
        <p:spPr>
          <a:xfrm>
            <a:off x="795528" y="4645152"/>
            <a:ext cx="411480" cy="411480"/>
          </a:xfrm>
          <a:prstGeom prst="ellipse">
            <a:avLst/>
          </a:prstGeom>
          <a:solidFill>
            <a:srgbClr val="FFFFFF"/>
          </a:solidFill>
          <a:ln w="12700">
            <a:solidFill>
              <a:srgbClr val="FFFFFF">
                <a:alpha val="0"/>
              </a:srgbClr>
            </a:solidFill>
            <a:prstDash val="solid"/>
          </a:ln>
        </p:spPr>
        <p:txBody>
          <a:bodyPr/>
          <a:lstStyle/>
          <a:p>
            <a:endParaRPr lang="pl-PL"/>
          </a:p>
        </p:txBody>
      </p:sp>
      <p:sp>
        <p:nvSpPr>
          <p:cNvPr id="28" name="Text 25"/>
          <p:cNvSpPr/>
          <p:nvPr/>
        </p:nvSpPr>
        <p:spPr>
          <a:xfrm>
            <a:off x="795528" y="4654296"/>
            <a:ext cx="411480" cy="393192"/>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4</a:t>
            </a:r>
            <a:endParaRPr lang="pl-PL" sz="1800" dirty="0"/>
          </a:p>
        </p:txBody>
      </p:sp>
      <p:sp>
        <p:nvSpPr>
          <p:cNvPr id="29" name="Text 26"/>
          <p:cNvSpPr/>
          <p:nvPr/>
        </p:nvSpPr>
        <p:spPr>
          <a:xfrm>
            <a:off x="1389888" y="4645152"/>
            <a:ext cx="1645920" cy="356616"/>
          </a:xfrm>
          <a:prstGeom prst="rect">
            <a:avLst/>
          </a:prstGeom>
          <a:noFill/>
          <a:ln/>
        </p:spPr>
        <p:txBody>
          <a:bodyPr wrap="square" lIns="0" tIns="0" rIns="0" bIns="0" rtlCol="0" anchor="ctr"/>
          <a:lstStyle/>
          <a:p>
            <a:pPr marL="0" indent="0">
              <a:buNone/>
            </a:pPr>
            <a:r>
              <a:rPr lang="pl-PL" altLang="en-US" sz="2200" b="1" dirty="0">
                <a:solidFill>
                  <a:srgbClr val="173F36"/>
                </a:solidFill>
                <a:latin typeface="Lato" pitchFamily="34" charset="0"/>
                <a:ea typeface="Lato" pitchFamily="34" charset="-122"/>
                <a:cs typeface="Lato" pitchFamily="34" charset="-120"/>
              </a:rPr>
              <a:t>Prośba</a:t>
            </a:r>
            <a:endParaRPr lang="pl-PL" sz="2200" dirty="0"/>
          </a:p>
        </p:txBody>
      </p:sp>
      <p:sp>
        <p:nvSpPr>
          <p:cNvPr id="30" name="Text 27"/>
          <p:cNvSpPr/>
          <p:nvPr/>
        </p:nvSpPr>
        <p:spPr>
          <a:xfrm>
            <a:off x="3136392" y="4617720"/>
            <a:ext cx="8119872" cy="438912"/>
          </a:xfrm>
          <a:prstGeom prst="rect">
            <a:avLst/>
          </a:prstGeom>
          <a:noFill/>
          <a:ln/>
        </p:spPr>
        <p:txBody>
          <a:bodyPr wrap="square" lIns="0" tIns="0" rIns="0" bIns="0" rtlCol="0" anchor="ctr"/>
          <a:lstStyle/>
          <a:p>
            <a:pPr marL="0" indent="0">
              <a:buNone/>
            </a:pPr>
            <a:r>
              <a:rPr lang="pl-PL" altLang="en-US" sz="2140" dirty="0">
                <a:solidFill>
                  <a:srgbClr val="243C33"/>
                </a:solidFill>
                <a:latin typeface="Lato" pitchFamily="34" charset="0"/>
                <a:ea typeface="Lato" pitchFamily="34" charset="-122"/>
                <a:cs typeface="Lato" pitchFamily="34" charset="-120"/>
              </a:rPr>
              <a:t>„Ustalimy, których kolorów potrzebujesz teraz?”</a:t>
            </a:r>
            <a:endParaRPr lang="pl-PL" sz="2140" dirty="0"/>
          </a:p>
        </p:txBody>
      </p:sp>
      <p:sp>
        <p:nvSpPr>
          <p:cNvPr id="31" name="Shape 28"/>
          <p:cNvSpPr/>
          <p:nvPr/>
        </p:nvSpPr>
        <p:spPr>
          <a:xfrm>
            <a:off x="612648" y="5605272"/>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32" name="Text 29"/>
          <p:cNvSpPr/>
          <p:nvPr/>
        </p:nvSpPr>
        <p:spPr>
          <a:xfrm>
            <a:off x="822960" y="5678424"/>
            <a:ext cx="10533888" cy="347472"/>
          </a:xfrm>
          <a:prstGeom prst="rect">
            <a:avLst/>
          </a:prstGeom>
          <a:noFill/>
          <a:ln/>
        </p:spPr>
        <p:txBody>
          <a:bodyPr wrap="square" lIns="0" tIns="0" rIns="0" bIns="0" rtlCol="0" anchor="ctr"/>
          <a:lstStyle/>
          <a:p>
            <a:pPr marL="0" indent="0">
              <a:buNone/>
            </a:pPr>
            <a:r>
              <a:rPr lang="pl-PL" altLang="en-US" sz="2000" dirty="0">
                <a:solidFill>
                  <a:srgbClr val="173F36"/>
                </a:solidFill>
                <a:latin typeface="Lato" pitchFamily="34" charset="0"/>
                <a:ea typeface="Lato" pitchFamily="34" charset="-122"/>
                <a:cs typeface="Lato" pitchFamily="34" charset="-120"/>
              </a:rPr>
              <a:t>Prośba zostawia miejsce na odpowiedź i inne rozwiązanie.</a:t>
            </a:r>
            <a:endParaRPr lang="pl-PL"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MODUŁ 1 · NAWIGATOR I ODKRYWCA</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Posłuchaj. Dopytaj. Sprawdź.</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W PAKIECIE: Moduł 1</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12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Text 8"/>
          <p:cNvSpPr/>
          <p:nvPr/>
        </p:nvSpPr>
        <p:spPr>
          <a:xfrm>
            <a:off x="758952" y="1993392"/>
            <a:ext cx="10424160" cy="411480"/>
          </a:xfrm>
          <a:prstGeom prst="rect">
            <a:avLst/>
          </a:prstGeom>
          <a:noFill/>
          <a:ln/>
        </p:spPr>
        <p:txBody>
          <a:bodyPr wrap="square" lIns="0" tIns="0" rIns="0" bIns="0" rtlCol="0" anchor="ctr"/>
          <a:lstStyle/>
          <a:p>
            <a:pPr marL="0" indent="0">
              <a:buNone/>
            </a:pPr>
            <a:r>
              <a:rPr lang="pl-PL" altLang="en-US" sz="2200" dirty="0">
                <a:solidFill>
                  <a:srgbClr val="567368"/>
                </a:solidFill>
                <a:latin typeface="Lato" pitchFamily="34" charset="0"/>
                <a:ea typeface="Lato" pitchFamily="34" charset="-122"/>
                <a:cs typeface="Lato" pitchFamily="34" charset="-120"/>
              </a:rPr>
              <a:t>Działamy w parze. Wzór widzi tylko nawigator.</a:t>
            </a:r>
            <a:endParaRPr lang="pl-PL" sz="2200" dirty="0"/>
          </a:p>
        </p:txBody>
      </p:sp>
      <p:sp>
        <p:nvSpPr>
          <p:cNvPr id="12" name="Shape 9"/>
          <p:cNvSpPr/>
          <p:nvPr/>
        </p:nvSpPr>
        <p:spPr>
          <a:xfrm>
            <a:off x="758952" y="2816352"/>
            <a:ext cx="438912" cy="438912"/>
          </a:xfrm>
          <a:prstGeom prst="ellipse">
            <a:avLst/>
          </a:prstGeom>
          <a:solidFill>
            <a:srgbClr val="EAF2ED"/>
          </a:solidFill>
          <a:ln w="12700">
            <a:solidFill>
              <a:srgbClr val="EAF2ED">
                <a:alpha val="0"/>
              </a:srgbClr>
            </a:solidFill>
            <a:prstDash val="solid"/>
          </a:ln>
        </p:spPr>
        <p:txBody>
          <a:bodyPr/>
          <a:lstStyle/>
          <a:p>
            <a:endParaRPr lang="pl-PL"/>
          </a:p>
        </p:txBody>
      </p:sp>
      <p:sp>
        <p:nvSpPr>
          <p:cNvPr id="13" name="Text 10"/>
          <p:cNvSpPr/>
          <p:nvPr/>
        </p:nvSpPr>
        <p:spPr>
          <a:xfrm>
            <a:off x="758952" y="2825496"/>
            <a:ext cx="438912" cy="420624"/>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1</a:t>
            </a:r>
            <a:endParaRPr lang="pl-PL" sz="1800" dirty="0"/>
          </a:p>
        </p:txBody>
      </p:sp>
      <p:sp>
        <p:nvSpPr>
          <p:cNvPr id="14" name="Text 11"/>
          <p:cNvSpPr/>
          <p:nvPr/>
        </p:nvSpPr>
        <p:spPr>
          <a:xfrm>
            <a:off x="1408176" y="2770632"/>
            <a:ext cx="5349240" cy="594360"/>
          </a:xfrm>
          <a:prstGeom prst="rect">
            <a:avLst/>
          </a:prstGeom>
          <a:noFill/>
          <a:ln/>
        </p:spPr>
        <p:txBody>
          <a:bodyPr wrap="square" lIns="0" tIns="0" rIns="0" bIns="0" rtlCol="0" anchor="ctr"/>
          <a:lstStyle/>
          <a:p>
            <a:pPr marL="0" indent="0">
              <a:buNone/>
            </a:pPr>
            <a:r>
              <a:rPr lang="pl-PL" altLang="en-US" sz="2400" b="1" dirty="0">
                <a:solidFill>
                  <a:srgbClr val="173F36"/>
                </a:solidFill>
                <a:latin typeface="Lato" pitchFamily="34" charset="0"/>
                <a:ea typeface="Lato" pitchFamily="34" charset="-122"/>
                <a:cs typeface="Lato" pitchFamily="34" charset="-120"/>
              </a:rPr>
              <a:t>Nawigator opisuje układ.</a:t>
            </a:r>
            <a:endParaRPr lang="pl-PL" sz="2400" dirty="0"/>
          </a:p>
        </p:txBody>
      </p:sp>
      <p:sp>
        <p:nvSpPr>
          <p:cNvPr id="15" name="Shape 12"/>
          <p:cNvSpPr/>
          <p:nvPr/>
        </p:nvSpPr>
        <p:spPr>
          <a:xfrm>
            <a:off x="758952" y="3611880"/>
            <a:ext cx="438912" cy="438912"/>
          </a:xfrm>
          <a:prstGeom prst="ellipse">
            <a:avLst/>
          </a:prstGeom>
          <a:solidFill>
            <a:srgbClr val="EAF2ED"/>
          </a:solidFill>
          <a:ln w="12700">
            <a:solidFill>
              <a:srgbClr val="EAF2ED">
                <a:alpha val="0"/>
              </a:srgbClr>
            </a:solidFill>
            <a:prstDash val="solid"/>
          </a:ln>
        </p:spPr>
        <p:txBody>
          <a:bodyPr/>
          <a:lstStyle/>
          <a:p>
            <a:endParaRPr lang="pl-PL"/>
          </a:p>
        </p:txBody>
      </p:sp>
      <p:sp>
        <p:nvSpPr>
          <p:cNvPr id="16" name="Text 13"/>
          <p:cNvSpPr/>
          <p:nvPr/>
        </p:nvSpPr>
        <p:spPr>
          <a:xfrm>
            <a:off x="758952" y="3621024"/>
            <a:ext cx="438912" cy="420624"/>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2</a:t>
            </a:r>
            <a:endParaRPr lang="pl-PL" sz="1800" dirty="0"/>
          </a:p>
        </p:txBody>
      </p:sp>
      <p:sp>
        <p:nvSpPr>
          <p:cNvPr id="17" name="Text 14"/>
          <p:cNvSpPr/>
          <p:nvPr/>
        </p:nvSpPr>
        <p:spPr>
          <a:xfrm>
            <a:off x="1408176" y="3566160"/>
            <a:ext cx="5349240" cy="594360"/>
          </a:xfrm>
          <a:prstGeom prst="rect">
            <a:avLst/>
          </a:prstGeom>
          <a:noFill/>
          <a:ln/>
        </p:spPr>
        <p:txBody>
          <a:bodyPr wrap="square" lIns="0" tIns="0" rIns="0" bIns="0" rtlCol="0" anchor="ctr"/>
          <a:lstStyle/>
          <a:p>
            <a:pPr marL="0" indent="0">
              <a:buNone/>
            </a:pPr>
            <a:r>
              <a:rPr lang="pl-PL" altLang="en-US" sz="2400" b="1" dirty="0">
                <a:solidFill>
                  <a:srgbClr val="173F36"/>
                </a:solidFill>
                <a:latin typeface="Lato" pitchFamily="34" charset="0"/>
                <a:ea typeface="Lato" pitchFamily="34" charset="-122"/>
                <a:cs typeface="Lato" pitchFamily="34" charset="-120"/>
              </a:rPr>
              <a:t>Odkrywca pyta i odtwarza.</a:t>
            </a:r>
            <a:endParaRPr lang="pl-PL" sz="2400" dirty="0"/>
          </a:p>
        </p:txBody>
      </p:sp>
      <p:sp>
        <p:nvSpPr>
          <p:cNvPr id="18" name="Shape 15"/>
          <p:cNvSpPr/>
          <p:nvPr/>
        </p:nvSpPr>
        <p:spPr>
          <a:xfrm>
            <a:off x="758952" y="4407408"/>
            <a:ext cx="438912" cy="438912"/>
          </a:xfrm>
          <a:prstGeom prst="ellipse">
            <a:avLst/>
          </a:prstGeom>
          <a:solidFill>
            <a:srgbClr val="EAF2ED"/>
          </a:solidFill>
          <a:ln w="12700">
            <a:solidFill>
              <a:srgbClr val="EAF2ED">
                <a:alpha val="0"/>
              </a:srgbClr>
            </a:solidFill>
            <a:prstDash val="solid"/>
          </a:ln>
        </p:spPr>
        <p:txBody>
          <a:bodyPr/>
          <a:lstStyle/>
          <a:p>
            <a:endParaRPr lang="pl-PL"/>
          </a:p>
        </p:txBody>
      </p:sp>
      <p:sp>
        <p:nvSpPr>
          <p:cNvPr id="19" name="Text 16"/>
          <p:cNvSpPr/>
          <p:nvPr/>
        </p:nvSpPr>
        <p:spPr>
          <a:xfrm>
            <a:off x="758952" y="4416552"/>
            <a:ext cx="438912" cy="420624"/>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3</a:t>
            </a:r>
            <a:endParaRPr lang="pl-PL" sz="1800" dirty="0"/>
          </a:p>
        </p:txBody>
      </p:sp>
      <p:sp>
        <p:nvSpPr>
          <p:cNvPr id="20" name="Text 17"/>
          <p:cNvSpPr/>
          <p:nvPr/>
        </p:nvSpPr>
        <p:spPr>
          <a:xfrm>
            <a:off x="1408176" y="4361688"/>
            <a:ext cx="5349240" cy="594360"/>
          </a:xfrm>
          <a:prstGeom prst="rect">
            <a:avLst/>
          </a:prstGeom>
          <a:noFill/>
          <a:ln/>
        </p:spPr>
        <p:txBody>
          <a:bodyPr wrap="square" lIns="0" tIns="0" rIns="0" bIns="0" rtlCol="0" anchor="ctr"/>
          <a:lstStyle/>
          <a:p>
            <a:pPr marL="0" indent="0">
              <a:buNone/>
            </a:pPr>
            <a:r>
              <a:rPr lang="pl-PL" altLang="en-US" sz="2400" b="1" dirty="0">
                <a:solidFill>
                  <a:srgbClr val="173F36"/>
                </a:solidFill>
                <a:latin typeface="Lato" pitchFamily="34" charset="0"/>
                <a:ea typeface="Lato" pitchFamily="34" charset="-122"/>
                <a:cs typeface="Lato" pitchFamily="34" charset="-120"/>
              </a:rPr>
              <a:t>Porównujecie bez szukania winnego.</a:t>
            </a:r>
            <a:endParaRPr lang="pl-PL" sz="2400" dirty="0"/>
          </a:p>
        </p:txBody>
      </p:sp>
      <p:sp>
        <p:nvSpPr>
          <p:cNvPr id="21" name="Shape 18"/>
          <p:cNvSpPr/>
          <p:nvPr/>
        </p:nvSpPr>
        <p:spPr>
          <a:xfrm>
            <a:off x="7406640" y="2697480"/>
            <a:ext cx="3877056" cy="2523744"/>
          </a:xfrm>
          <a:prstGeom prst="roundRect">
            <a:avLst>
              <a:gd name="adj" fmla="val 4348"/>
            </a:avLst>
          </a:prstGeom>
          <a:solidFill>
            <a:srgbClr val="FFFFFF"/>
          </a:solidFill>
          <a:ln w="13970">
            <a:solidFill>
              <a:srgbClr val="CDDDD4"/>
            </a:solidFill>
            <a:prstDash val="solid"/>
          </a:ln>
        </p:spPr>
        <p:txBody>
          <a:bodyPr/>
          <a:lstStyle/>
          <a:p>
            <a:endParaRPr lang="pl-PL"/>
          </a:p>
        </p:txBody>
      </p:sp>
      <p:sp>
        <p:nvSpPr>
          <p:cNvPr id="22" name="Shape 19"/>
          <p:cNvSpPr/>
          <p:nvPr/>
        </p:nvSpPr>
        <p:spPr>
          <a:xfrm>
            <a:off x="8705088" y="3081528"/>
            <a:ext cx="749808" cy="658368"/>
          </a:xfrm>
          <a:prstGeom prst="triangle">
            <a:avLst/>
          </a:prstGeom>
          <a:solidFill>
            <a:srgbClr val="477966"/>
          </a:solidFill>
          <a:ln w="12700">
            <a:solidFill>
              <a:srgbClr val="477966">
                <a:alpha val="0"/>
              </a:srgbClr>
            </a:solidFill>
            <a:prstDash val="solid"/>
          </a:ln>
        </p:spPr>
        <p:txBody>
          <a:bodyPr/>
          <a:lstStyle/>
          <a:p>
            <a:endParaRPr lang="pl-PL"/>
          </a:p>
        </p:txBody>
      </p:sp>
      <p:sp>
        <p:nvSpPr>
          <p:cNvPr id="23" name="Shape 20"/>
          <p:cNvSpPr/>
          <p:nvPr/>
        </p:nvSpPr>
        <p:spPr>
          <a:xfrm>
            <a:off x="8138160" y="4187952"/>
            <a:ext cx="667512" cy="667512"/>
          </a:xfrm>
          <a:prstGeom prst="ellipse">
            <a:avLst/>
          </a:prstGeom>
          <a:solidFill>
            <a:srgbClr val="B38C50"/>
          </a:solidFill>
          <a:ln w="12700">
            <a:solidFill>
              <a:srgbClr val="B38C50">
                <a:alpha val="0"/>
              </a:srgbClr>
            </a:solidFill>
            <a:prstDash val="solid"/>
          </a:ln>
        </p:spPr>
        <p:txBody>
          <a:bodyPr/>
          <a:lstStyle/>
          <a:p>
            <a:endParaRPr lang="pl-PL"/>
          </a:p>
        </p:txBody>
      </p:sp>
      <p:sp>
        <p:nvSpPr>
          <p:cNvPr id="24" name="Shape 21"/>
          <p:cNvSpPr/>
          <p:nvPr/>
        </p:nvSpPr>
        <p:spPr>
          <a:xfrm>
            <a:off x="9354312" y="4187952"/>
            <a:ext cx="667512" cy="667512"/>
          </a:xfrm>
          <a:prstGeom prst="rect">
            <a:avLst/>
          </a:prstGeom>
          <a:solidFill>
            <a:srgbClr val="A75D47"/>
          </a:solidFill>
          <a:ln w="12700">
            <a:solidFill>
              <a:srgbClr val="A75D47">
                <a:alpha val="0"/>
              </a:srgbClr>
            </a:solidFill>
            <a:prstDash val="solid"/>
          </a:ln>
        </p:spPr>
        <p:txBody>
          <a:bodyPr/>
          <a:lstStyle/>
          <a:p>
            <a:endParaRPr lang="pl-PL"/>
          </a:p>
        </p:txBody>
      </p:sp>
      <p:sp>
        <p:nvSpPr>
          <p:cNvPr id="25" name="Shape 22"/>
          <p:cNvSpPr/>
          <p:nvPr/>
        </p:nvSpPr>
        <p:spPr>
          <a:xfrm>
            <a:off x="7827264" y="3922776"/>
            <a:ext cx="3035808" cy="0"/>
          </a:xfrm>
          <a:prstGeom prst="line">
            <a:avLst/>
          </a:prstGeom>
          <a:noFill/>
          <a:ln w="12700">
            <a:solidFill>
              <a:srgbClr val="CDDDD4"/>
            </a:solidFill>
            <a:prstDash val="solid"/>
          </a:ln>
        </p:spPr>
        <p:txBody>
          <a:bodyPr/>
          <a:lstStyle/>
          <a:p>
            <a:endParaRPr lang="pl-PL"/>
          </a:p>
        </p:txBody>
      </p:sp>
      <p:sp>
        <p:nvSpPr>
          <p:cNvPr id="26" name="Text 23"/>
          <p:cNvSpPr/>
          <p:nvPr/>
        </p:nvSpPr>
        <p:spPr>
          <a:xfrm>
            <a:off x="7598664" y="4892040"/>
            <a:ext cx="3529584" cy="182880"/>
          </a:xfrm>
          <a:prstGeom prst="rect">
            <a:avLst/>
          </a:prstGeom>
          <a:noFill/>
          <a:ln/>
        </p:spPr>
        <p:txBody>
          <a:bodyPr wrap="square" lIns="0" tIns="0" rIns="0" bIns="0" rtlCol="0" anchor="ctr"/>
          <a:lstStyle/>
          <a:p>
            <a:pPr marL="0" indent="0" algn="ctr">
              <a:buNone/>
            </a:pPr>
            <a:r>
              <a:rPr lang="pl-PL" altLang="en-US" sz="1050" b="1" dirty="0">
                <a:solidFill>
                  <a:srgbClr val="567368"/>
                </a:solidFill>
                <a:latin typeface="Lato" pitchFamily="34" charset="0"/>
                <a:ea typeface="Lato" pitchFamily="34" charset="-122"/>
                <a:cs typeface="Lato" pitchFamily="34" charset="-120"/>
              </a:rPr>
              <a:t>PRZYKŁADOWY UKŁAD</a:t>
            </a:r>
            <a:endParaRPr lang="pl-PL" sz="1050" dirty="0"/>
          </a:p>
        </p:txBody>
      </p:sp>
      <p:sp>
        <p:nvSpPr>
          <p:cNvPr id="27" name="Shape 24"/>
          <p:cNvSpPr/>
          <p:nvPr/>
        </p:nvSpPr>
        <p:spPr>
          <a:xfrm>
            <a:off x="612648" y="5596128"/>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28" name="Text 25"/>
          <p:cNvSpPr/>
          <p:nvPr/>
        </p:nvSpPr>
        <p:spPr>
          <a:xfrm>
            <a:off x="822960" y="5669280"/>
            <a:ext cx="10533888" cy="347472"/>
          </a:xfrm>
          <a:prstGeom prst="rect">
            <a:avLst/>
          </a:prstGeom>
          <a:noFill/>
          <a:ln/>
        </p:spPr>
        <p:txBody>
          <a:bodyPr wrap="square" lIns="0" tIns="0" rIns="0" bIns="0" rtlCol="0" anchor="ctr"/>
          <a:lstStyle/>
          <a:p>
            <a:pPr marL="0" indent="0">
              <a:buNone/>
            </a:pPr>
            <a:r>
              <a:rPr lang="pl-PL" altLang="en-US" sz="2300" dirty="0">
                <a:solidFill>
                  <a:srgbClr val="173F36"/>
                </a:solidFill>
                <a:latin typeface="Lato" pitchFamily="34" charset="0"/>
                <a:ea typeface="Lato" pitchFamily="34" charset="-122"/>
                <a:cs typeface="Lato" pitchFamily="34" charset="-120"/>
              </a:rPr>
              <a:t>„Chcę się upewnić, że dobrze rozumiem…”</a:t>
            </a:r>
            <a:endParaRPr lang="pl-PL" sz="2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MODUŁ 2 · PRACA Z KOŃMI Z ZIEMI</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Relacja, nie zadanie do zaliczenia.</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W PAKIECIE: K05–K06</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13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pic>
        <p:nvPicPr>
          <p:cNvPr id="11" name="Image 1" descr="Ilustracja fotograficzna wygenerowana cyfrowo. Nie przedstawia dokumentacji warsztatów."/>
          <p:cNvPicPr>
            <a:picLocks noChangeAspect="1"/>
          </p:cNvPicPr>
          <p:nvPr/>
        </p:nvPicPr>
        <p:blipFill>
          <a:blip r:embed="rId4"/>
          <a:srcRect t="5556" b="5556"/>
          <a:stretch/>
        </p:blipFill>
        <p:spPr>
          <a:xfrm>
            <a:off x="621792" y="2011680"/>
            <a:ext cx="2798064" cy="3730752"/>
          </a:xfrm>
          <a:prstGeom prst="rect">
            <a:avLst/>
          </a:prstGeom>
        </p:spPr>
      </p:pic>
      <p:sp>
        <p:nvSpPr>
          <p:cNvPr id="12" name="Text 8"/>
          <p:cNvSpPr/>
          <p:nvPr/>
        </p:nvSpPr>
        <p:spPr>
          <a:xfrm>
            <a:off x="647670" y="5815584"/>
            <a:ext cx="3813048" cy="192024"/>
          </a:xfrm>
          <a:prstGeom prst="rect">
            <a:avLst/>
          </a:prstGeom>
          <a:noFill/>
          <a:ln/>
        </p:spPr>
        <p:txBody>
          <a:bodyPr wrap="square" lIns="0" tIns="0" rIns="0" bIns="0" rtlCol="0" anchor="ctr"/>
          <a:lstStyle/>
          <a:p>
            <a:pPr marL="0" indent="0">
              <a:buNone/>
            </a:pPr>
            <a:endParaRPr lang="pl-PL" sz="970" dirty="0"/>
          </a:p>
        </p:txBody>
      </p:sp>
      <p:sp>
        <p:nvSpPr>
          <p:cNvPr id="13" name="Shape 9"/>
          <p:cNvSpPr/>
          <p:nvPr/>
        </p:nvSpPr>
        <p:spPr>
          <a:xfrm>
            <a:off x="3922776" y="2148840"/>
            <a:ext cx="457200" cy="457200"/>
          </a:xfrm>
          <a:prstGeom prst="ellipse">
            <a:avLst/>
          </a:prstGeom>
          <a:solidFill>
            <a:srgbClr val="EAF2ED"/>
          </a:solidFill>
          <a:ln w="12700">
            <a:solidFill>
              <a:srgbClr val="EAF2ED">
                <a:alpha val="0"/>
              </a:srgbClr>
            </a:solidFill>
            <a:prstDash val="solid"/>
          </a:ln>
        </p:spPr>
        <p:txBody>
          <a:bodyPr/>
          <a:lstStyle/>
          <a:p>
            <a:endParaRPr lang="pl-PL"/>
          </a:p>
        </p:txBody>
      </p:sp>
      <p:sp>
        <p:nvSpPr>
          <p:cNvPr id="14" name="Text 10"/>
          <p:cNvSpPr/>
          <p:nvPr/>
        </p:nvSpPr>
        <p:spPr>
          <a:xfrm>
            <a:off x="3922776" y="2157984"/>
            <a:ext cx="457200" cy="438912"/>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1</a:t>
            </a:r>
            <a:endParaRPr lang="pl-PL" sz="1800" dirty="0"/>
          </a:p>
        </p:txBody>
      </p:sp>
      <p:sp>
        <p:nvSpPr>
          <p:cNvPr id="15" name="Text 11"/>
          <p:cNvSpPr/>
          <p:nvPr/>
        </p:nvSpPr>
        <p:spPr>
          <a:xfrm>
            <a:off x="4581144" y="2048256"/>
            <a:ext cx="6510528" cy="411480"/>
          </a:xfrm>
          <a:prstGeom prst="rect">
            <a:avLst/>
          </a:prstGeom>
          <a:noFill/>
          <a:ln/>
        </p:spPr>
        <p:txBody>
          <a:bodyPr wrap="square" lIns="0" tIns="0" rIns="0" bIns="0" rtlCol="0" anchor="ctr"/>
          <a:lstStyle/>
          <a:p>
            <a:pPr marL="0" indent="0">
              <a:buNone/>
            </a:pPr>
            <a:r>
              <a:rPr lang="pl-PL" altLang="en-US" sz="2700" b="1" dirty="0">
                <a:solidFill>
                  <a:srgbClr val="173F36"/>
                </a:solidFill>
                <a:latin typeface="Lato" pitchFamily="34" charset="0"/>
                <a:ea typeface="Lato" pitchFamily="34" charset="-122"/>
                <a:cs typeface="Lato" pitchFamily="34" charset="-120"/>
              </a:rPr>
              <a:t>Obserwuję</a:t>
            </a:r>
            <a:endParaRPr lang="pl-PL" sz="2700" dirty="0"/>
          </a:p>
        </p:txBody>
      </p:sp>
      <p:sp>
        <p:nvSpPr>
          <p:cNvPr id="16" name="Text 12"/>
          <p:cNvSpPr/>
          <p:nvPr/>
        </p:nvSpPr>
        <p:spPr>
          <a:xfrm>
            <a:off x="4581144" y="2514600"/>
            <a:ext cx="6510528" cy="502920"/>
          </a:xfrm>
          <a:prstGeom prst="rect">
            <a:avLst/>
          </a:prstGeom>
          <a:noFill/>
          <a:ln/>
        </p:spPr>
        <p:txBody>
          <a:bodyPr wrap="square" lIns="0" tIns="0" rIns="0" bIns="0" rtlCol="0" anchor="ctr"/>
          <a:lstStyle/>
          <a:p>
            <a:pPr marL="0" indent="0">
              <a:buNone/>
            </a:pPr>
            <a:r>
              <a:rPr lang="pl-PL" altLang="en-US" sz="2200" dirty="0">
                <a:solidFill>
                  <a:srgbClr val="567368"/>
                </a:solidFill>
                <a:latin typeface="Lato" pitchFamily="34" charset="0"/>
                <a:ea typeface="Lato" pitchFamily="34" charset="-122"/>
                <a:cs typeface="Lato" pitchFamily="34" charset="-120"/>
              </a:rPr>
              <a:t>Zauważam konkretne zachowanie.</a:t>
            </a:r>
            <a:endParaRPr lang="pl-PL" sz="2200" dirty="0"/>
          </a:p>
        </p:txBody>
      </p:sp>
      <p:sp>
        <p:nvSpPr>
          <p:cNvPr id="17" name="Shape 13"/>
          <p:cNvSpPr/>
          <p:nvPr/>
        </p:nvSpPr>
        <p:spPr>
          <a:xfrm>
            <a:off x="3922776" y="3236976"/>
            <a:ext cx="457200" cy="457200"/>
          </a:xfrm>
          <a:prstGeom prst="ellipse">
            <a:avLst/>
          </a:prstGeom>
          <a:solidFill>
            <a:srgbClr val="EAF2ED"/>
          </a:solidFill>
          <a:ln w="12700">
            <a:solidFill>
              <a:srgbClr val="EAF2ED">
                <a:alpha val="0"/>
              </a:srgbClr>
            </a:solidFill>
            <a:prstDash val="solid"/>
          </a:ln>
        </p:spPr>
        <p:txBody>
          <a:bodyPr/>
          <a:lstStyle/>
          <a:p>
            <a:endParaRPr lang="pl-PL"/>
          </a:p>
        </p:txBody>
      </p:sp>
      <p:sp>
        <p:nvSpPr>
          <p:cNvPr id="18" name="Text 14"/>
          <p:cNvSpPr/>
          <p:nvPr/>
        </p:nvSpPr>
        <p:spPr>
          <a:xfrm>
            <a:off x="3922776" y="3246120"/>
            <a:ext cx="457200" cy="438912"/>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2</a:t>
            </a:r>
            <a:endParaRPr lang="pl-PL" sz="1800" dirty="0"/>
          </a:p>
        </p:txBody>
      </p:sp>
      <p:sp>
        <p:nvSpPr>
          <p:cNvPr id="19" name="Text 15"/>
          <p:cNvSpPr/>
          <p:nvPr/>
        </p:nvSpPr>
        <p:spPr>
          <a:xfrm>
            <a:off x="4581144" y="3136392"/>
            <a:ext cx="6510528" cy="411480"/>
          </a:xfrm>
          <a:prstGeom prst="rect">
            <a:avLst/>
          </a:prstGeom>
          <a:noFill/>
          <a:ln/>
        </p:spPr>
        <p:txBody>
          <a:bodyPr wrap="square" lIns="0" tIns="0" rIns="0" bIns="0" rtlCol="0" anchor="ctr"/>
          <a:lstStyle/>
          <a:p>
            <a:pPr marL="0" indent="0">
              <a:buNone/>
            </a:pPr>
            <a:r>
              <a:rPr lang="pl-PL" altLang="en-US" sz="2700" b="1" dirty="0">
                <a:solidFill>
                  <a:srgbClr val="173F36"/>
                </a:solidFill>
                <a:latin typeface="Lato" pitchFamily="34" charset="0"/>
                <a:ea typeface="Lato" pitchFamily="34" charset="-122"/>
                <a:cs typeface="Lato" pitchFamily="34" charset="-120"/>
              </a:rPr>
              <a:t>Pytam</a:t>
            </a:r>
            <a:endParaRPr lang="pl-PL" sz="2700" dirty="0"/>
          </a:p>
        </p:txBody>
      </p:sp>
      <p:sp>
        <p:nvSpPr>
          <p:cNvPr id="20" name="Text 16"/>
          <p:cNvSpPr/>
          <p:nvPr/>
        </p:nvSpPr>
        <p:spPr>
          <a:xfrm>
            <a:off x="4581144" y="3602736"/>
            <a:ext cx="6510528" cy="502920"/>
          </a:xfrm>
          <a:prstGeom prst="rect">
            <a:avLst/>
          </a:prstGeom>
          <a:noFill/>
          <a:ln/>
        </p:spPr>
        <p:txBody>
          <a:bodyPr wrap="square" lIns="0" tIns="0" rIns="0" bIns="0" rtlCol="0" anchor="ctr"/>
          <a:lstStyle/>
          <a:p>
            <a:pPr marL="0" indent="0">
              <a:buNone/>
            </a:pPr>
            <a:r>
              <a:rPr lang="pl-PL" altLang="en-US" sz="2200" dirty="0">
                <a:solidFill>
                  <a:srgbClr val="567368"/>
                </a:solidFill>
                <a:latin typeface="Lato" pitchFamily="34" charset="0"/>
                <a:ea typeface="Lato" pitchFamily="34" charset="-122"/>
                <a:cs typeface="Lato" pitchFamily="34" charset="-120"/>
              </a:rPr>
              <a:t>Sprawdzam informacje u opiekuna.</a:t>
            </a:r>
            <a:endParaRPr lang="pl-PL" sz="2200" dirty="0"/>
          </a:p>
        </p:txBody>
      </p:sp>
      <p:sp>
        <p:nvSpPr>
          <p:cNvPr id="21" name="Shape 17"/>
          <p:cNvSpPr/>
          <p:nvPr/>
        </p:nvSpPr>
        <p:spPr>
          <a:xfrm>
            <a:off x="3922776" y="4325112"/>
            <a:ext cx="457200" cy="457200"/>
          </a:xfrm>
          <a:prstGeom prst="ellipse">
            <a:avLst/>
          </a:prstGeom>
          <a:solidFill>
            <a:srgbClr val="EAF2ED"/>
          </a:solidFill>
          <a:ln w="12700">
            <a:solidFill>
              <a:srgbClr val="EAF2ED">
                <a:alpha val="0"/>
              </a:srgbClr>
            </a:solidFill>
            <a:prstDash val="solid"/>
          </a:ln>
        </p:spPr>
        <p:txBody>
          <a:bodyPr/>
          <a:lstStyle/>
          <a:p>
            <a:endParaRPr lang="pl-PL"/>
          </a:p>
        </p:txBody>
      </p:sp>
      <p:sp>
        <p:nvSpPr>
          <p:cNvPr id="22" name="Text 18"/>
          <p:cNvSpPr/>
          <p:nvPr/>
        </p:nvSpPr>
        <p:spPr>
          <a:xfrm>
            <a:off x="3922776" y="4334256"/>
            <a:ext cx="457200" cy="438912"/>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3</a:t>
            </a:r>
            <a:endParaRPr lang="pl-PL" sz="1800" dirty="0"/>
          </a:p>
        </p:txBody>
      </p:sp>
      <p:sp>
        <p:nvSpPr>
          <p:cNvPr id="23" name="Text 19"/>
          <p:cNvSpPr/>
          <p:nvPr/>
        </p:nvSpPr>
        <p:spPr>
          <a:xfrm>
            <a:off x="4581144" y="4224528"/>
            <a:ext cx="6510528" cy="411480"/>
          </a:xfrm>
          <a:prstGeom prst="rect">
            <a:avLst/>
          </a:prstGeom>
          <a:noFill/>
          <a:ln/>
        </p:spPr>
        <p:txBody>
          <a:bodyPr wrap="square" lIns="0" tIns="0" rIns="0" bIns="0" rtlCol="0" anchor="ctr"/>
          <a:lstStyle/>
          <a:p>
            <a:pPr marL="0" indent="0">
              <a:buNone/>
            </a:pPr>
            <a:r>
              <a:rPr lang="pl-PL" altLang="en-US" sz="2700" b="1" dirty="0">
                <a:solidFill>
                  <a:srgbClr val="173F36"/>
                </a:solidFill>
                <a:latin typeface="Lato" pitchFamily="34" charset="0"/>
                <a:ea typeface="Lato" pitchFamily="34" charset="-122"/>
                <a:cs typeface="Lato" pitchFamily="34" charset="-120"/>
              </a:rPr>
              <a:t>Szanuję</a:t>
            </a:r>
            <a:endParaRPr lang="pl-PL" sz="2700" dirty="0"/>
          </a:p>
        </p:txBody>
      </p:sp>
      <p:sp>
        <p:nvSpPr>
          <p:cNvPr id="24" name="Text 20"/>
          <p:cNvSpPr/>
          <p:nvPr/>
        </p:nvSpPr>
        <p:spPr>
          <a:xfrm>
            <a:off x="4581144" y="4690872"/>
            <a:ext cx="6510528" cy="502920"/>
          </a:xfrm>
          <a:prstGeom prst="rect">
            <a:avLst/>
          </a:prstGeom>
          <a:noFill/>
          <a:ln/>
        </p:spPr>
        <p:txBody>
          <a:bodyPr wrap="square" lIns="0" tIns="0" rIns="0" bIns="0" rtlCol="0" anchor="ctr"/>
          <a:lstStyle/>
          <a:p>
            <a:pPr marL="0" indent="0">
              <a:buNone/>
            </a:pPr>
            <a:r>
              <a:rPr lang="pl-PL" altLang="en-US" sz="2200" dirty="0">
                <a:solidFill>
                  <a:srgbClr val="567368"/>
                </a:solidFill>
                <a:latin typeface="Lato" pitchFamily="34" charset="0"/>
                <a:ea typeface="Lato" pitchFamily="34" charset="-122"/>
                <a:cs typeface="Lato" pitchFamily="34" charset="-120"/>
              </a:rPr>
              <a:t>Daję czas i uwzględniam granice.</a:t>
            </a:r>
            <a:endParaRPr lang="pl-PL" sz="2200" dirty="0"/>
          </a:p>
        </p:txBody>
      </p:sp>
      <p:sp>
        <p:nvSpPr>
          <p:cNvPr id="25" name="Shape 21"/>
          <p:cNvSpPr/>
          <p:nvPr/>
        </p:nvSpPr>
        <p:spPr>
          <a:xfrm>
            <a:off x="3877056" y="5468112"/>
            <a:ext cx="7690104" cy="603504"/>
          </a:xfrm>
          <a:prstGeom prst="roundRect">
            <a:avLst>
              <a:gd name="adj" fmla="val 18182"/>
            </a:avLst>
          </a:prstGeom>
          <a:solidFill>
            <a:srgbClr val="F5EEDD"/>
          </a:solidFill>
          <a:ln w="12700">
            <a:solidFill>
              <a:srgbClr val="F5EEDD">
                <a:alpha val="0"/>
              </a:srgbClr>
            </a:solidFill>
            <a:prstDash val="solid"/>
          </a:ln>
        </p:spPr>
        <p:txBody>
          <a:bodyPr/>
          <a:lstStyle/>
          <a:p>
            <a:endParaRPr lang="pl-PL"/>
          </a:p>
        </p:txBody>
      </p:sp>
      <p:sp>
        <p:nvSpPr>
          <p:cNvPr id="26" name="Text 22"/>
          <p:cNvSpPr/>
          <p:nvPr/>
        </p:nvSpPr>
        <p:spPr>
          <a:xfrm>
            <a:off x="4105656" y="5559552"/>
            <a:ext cx="7205472" cy="402336"/>
          </a:xfrm>
          <a:prstGeom prst="rect">
            <a:avLst/>
          </a:prstGeom>
          <a:noFill/>
          <a:ln/>
        </p:spPr>
        <p:txBody>
          <a:bodyPr wrap="square" lIns="0" tIns="0" rIns="0" bIns="0" rtlCol="0" anchor="ctr"/>
          <a:lstStyle/>
          <a:p>
            <a:pPr marL="0" indent="0">
              <a:buNone/>
            </a:pPr>
            <a:r>
              <a:rPr lang="pl-PL" altLang="en-US" sz="1780" dirty="0">
                <a:solidFill>
                  <a:srgbClr val="173F36"/>
                </a:solidFill>
                <a:latin typeface="Lato" pitchFamily="34" charset="0"/>
                <a:ea typeface="Lato" pitchFamily="34" charset="-122"/>
                <a:cs typeface="Lato" pitchFamily="34" charset="-120"/>
              </a:rPr>
              <a:t>Dbamy o uczestnika i o konia. Bezpieczeństwo jest ważniejsze niż wynik.</a:t>
            </a:r>
            <a:endParaRPr lang="pl-PL" sz="178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MODUŁ 2 · KOŃSKIE CV</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Widzę. Przypuszczam. Sprawdzam.</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W PAKIECIE: K05–K06</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14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621792" y="2075688"/>
            <a:ext cx="3657600" cy="557784"/>
          </a:xfrm>
          <a:prstGeom prst="roundRect">
            <a:avLst>
              <a:gd name="adj" fmla="val 19672"/>
            </a:avLst>
          </a:prstGeom>
          <a:solidFill>
            <a:srgbClr val="173F36"/>
          </a:solidFill>
          <a:ln w="12700">
            <a:solidFill>
              <a:srgbClr val="173F36">
                <a:alpha val="0"/>
              </a:srgbClr>
            </a:solidFill>
            <a:prstDash val="solid"/>
          </a:ln>
        </p:spPr>
        <p:txBody>
          <a:bodyPr/>
          <a:lstStyle/>
          <a:p>
            <a:endParaRPr lang="pl-PL"/>
          </a:p>
        </p:txBody>
      </p:sp>
      <p:sp>
        <p:nvSpPr>
          <p:cNvPr id="12" name="Text 9"/>
          <p:cNvSpPr/>
          <p:nvPr/>
        </p:nvSpPr>
        <p:spPr>
          <a:xfrm>
            <a:off x="804672" y="2176272"/>
            <a:ext cx="3291840" cy="310896"/>
          </a:xfrm>
          <a:prstGeom prst="rect">
            <a:avLst/>
          </a:prstGeom>
          <a:noFill/>
          <a:ln/>
        </p:spPr>
        <p:txBody>
          <a:bodyPr wrap="square" lIns="0" tIns="0" rIns="0" bIns="0" rtlCol="0" anchor="ctr"/>
          <a:lstStyle/>
          <a:p>
            <a:pPr marL="0" indent="0">
              <a:buNone/>
            </a:pPr>
            <a:r>
              <a:rPr lang="pl-PL" altLang="en-US" sz="2300" b="1" dirty="0">
                <a:solidFill>
                  <a:srgbClr val="FFFFFF"/>
                </a:solidFill>
                <a:latin typeface="Lato" pitchFamily="34" charset="0"/>
                <a:ea typeface="Lato" pitchFamily="34" charset="-122"/>
                <a:cs typeface="Lato" pitchFamily="34" charset="-120"/>
              </a:rPr>
              <a:t>Widzę / słyszę</a:t>
            </a:r>
            <a:endParaRPr lang="pl-PL" sz="2300" dirty="0"/>
          </a:p>
        </p:txBody>
      </p:sp>
      <p:sp>
        <p:nvSpPr>
          <p:cNvPr id="13" name="Shape 10"/>
          <p:cNvSpPr/>
          <p:nvPr/>
        </p:nvSpPr>
        <p:spPr>
          <a:xfrm>
            <a:off x="4361688" y="2075688"/>
            <a:ext cx="3657600" cy="557784"/>
          </a:xfrm>
          <a:prstGeom prst="roundRect">
            <a:avLst>
              <a:gd name="adj" fmla="val 19672"/>
            </a:avLst>
          </a:prstGeom>
          <a:solidFill>
            <a:srgbClr val="173F36"/>
          </a:solidFill>
          <a:ln w="12700">
            <a:solidFill>
              <a:srgbClr val="173F36">
                <a:alpha val="0"/>
              </a:srgbClr>
            </a:solidFill>
            <a:prstDash val="solid"/>
          </a:ln>
        </p:spPr>
        <p:txBody>
          <a:bodyPr/>
          <a:lstStyle/>
          <a:p>
            <a:endParaRPr lang="pl-PL"/>
          </a:p>
        </p:txBody>
      </p:sp>
      <p:sp>
        <p:nvSpPr>
          <p:cNvPr id="14" name="Text 11"/>
          <p:cNvSpPr/>
          <p:nvPr/>
        </p:nvSpPr>
        <p:spPr>
          <a:xfrm>
            <a:off x="4544568" y="2176272"/>
            <a:ext cx="3291840" cy="310896"/>
          </a:xfrm>
          <a:prstGeom prst="rect">
            <a:avLst/>
          </a:prstGeom>
          <a:noFill/>
          <a:ln/>
        </p:spPr>
        <p:txBody>
          <a:bodyPr wrap="square" lIns="0" tIns="0" rIns="0" bIns="0" rtlCol="0" anchor="ctr"/>
          <a:lstStyle/>
          <a:p>
            <a:pPr marL="0" indent="0">
              <a:buNone/>
            </a:pPr>
            <a:r>
              <a:rPr lang="pl-PL" altLang="en-US" sz="2300" b="1" dirty="0">
                <a:solidFill>
                  <a:srgbClr val="FFFFFF"/>
                </a:solidFill>
                <a:latin typeface="Lato" pitchFamily="34" charset="0"/>
                <a:ea typeface="Lato" pitchFamily="34" charset="-122"/>
                <a:cs typeface="Lato" pitchFamily="34" charset="-120"/>
              </a:rPr>
              <a:t>Przypuszczam</a:t>
            </a:r>
            <a:endParaRPr lang="pl-PL" sz="2300" dirty="0"/>
          </a:p>
        </p:txBody>
      </p:sp>
      <p:sp>
        <p:nvSpPr>
          <p:cNvPr id="15" name="Shape 12"/>
          <p:cNvSpPr/>
          <p:nvPr/>
        </p:nvSpPr>
        <p:spPr>
          <a:xfrm>
            <a:off x="8101584" y="2075688"/>
            <a:ext cx="3474720" cy="557784"/>
          </a:xfrm>
          <a:prstGeom prst="roundRect">
            <a:avLst>
              <a:gd name="adj" fmla="val 19672"/>
            </a:avLst>
          </a:prstGeom>
          <a:solidFill>
            <a:srgbClr val="173F36"/>
          </a:solidFill>
          <a:ln w="12700">
            <a:solidFill>
              <a:srgbClr val="173F36">
                <a:alpha val="0"/>
              </a:srgbClr>
            </a:solidFill>
            <a:prstDash val="solid"/>
          </a:ln>
        </p:spPr>
        <p:txBody>
          <a:bodyPr/>
          <a:lstStyle/>
          <a:p>
            <a:endParaRPr lang="pl-PL"/>
          </a:p>
        </p:txBody>
      </p:sp>
      <p:sp>
        <p:nvSpPr>
          <p:cNvPr id="16" name="Text 13"/>
          <p:cNvSpPr/>
          <p:nvPr/>
        </p:nvSpPr>
        <p:spPr>
          <a:xfrm>
            <a:off x="8284464" y="2176272"/>
            <a:ext cx="3108960" cy="310896"/>
          </a:xfrm>
          <a:prstGeom prst="rect">
            <a:avLst/>
          </a:prstGeom>
          <a:noFill/>
          <a:ln/>
        </p:spPr>
        <p:txBody>
          <a:bodyPr wrap="square" lIns="0" tIns="0" rIns="0" bIns="0" rtlCol="0" anchor="ctr"/>
          <a:lstStyle/>
          <a:p>
            <a:pPr marL="0" indent="0">
              <a:buNone/>
            </a:pPr>
            <a:r>
              <a:rPr lang="pl-PL" altLang="en-US" sz="2300" b="1" dirty="0">
                <a:solidFill>
                  <a:srgbClr val="FFFFFF"/>
                </a:solidFill>
                <a:latin typeface="Lato" pitchFamily="34" charset="0"/>
                <a:ea typeface="Lato" pitchFamily="34" charset="-122"/>
                <a:cs typeface="Lato" pitchFamily="34" charset="-120"/>
              </a:rPr>
              <a:t>Sprawdzam</a:t>
            </a:r>
            <a:endParaRPr lang="pl-PL" sz="2300" dirty="0"/>
          </a:p>
        </p:txBody>
      </p:sp>
      <p:sp>
        <p:nvSpPr>
          <p:cNvPr id="17" name="Shape 14"/>
          <p:cNvSpPr/>
          <p:nvPr/>
        </p:nvSpPr>
        <p:spPr>
          <a:xfrm>
            <a:off x="621792" y="2816352"/>
            <a:ext cx="3657600" cy="1051560"/>
          </a:xfrm>
          <a:prstGeom prst="roundRect">
            <a:avLst>
              <a:gd name="adj" fmla="val 10435"/>
            </a:avLst>
          </a:prstGeom>
          <a:solidFill>
            <a:srgbClr val="EAF2ED"/>
          </a:solidFill>
          <a:ln w="12700">
            <a:solidFill>
              <a:srgbClr val="EAF2ED">
                <a:alpha val="0"/>
              </a:srgbClr>
            </a:solidFill>
            <a:prstDash val="solid"/>
          </a:ln>
        </p:spPr>
        <p:txBody>
          <a:bodyPr/>
          <a:lstStyle/>
          <a:p>
            <a:endParaRPr lang="pl-PL"/>
          </a:p>
        </p:txBody>
      </p:sp>
      <p:sp>
        <p:nvSpPr>
          <p:cNvPr id="18" name="Text 15"/>
          <p:cNvSpPr/>
          <p:nvPr/>
        </p:nvSpPr>
        <p:spPr>
          <a:xfrm>
            <a:off x="795528" y="2980944"/>
            <a:ext cx="3310128" cy="740664"/>
          </a:xfrm>
          <a:prstGeom prst="rect">
            <a:avLst/>
          </a:prstGeom>
          <a:noFill/>
          <a:ln/>
        </p:spPr>
        <p:txBody>
          <a:bodyPr wrap="square" lIns="0" tIns="0" rIns="0" bIns="0" rtlCol="0" anchor="ctr"/>
          <a:lstStyle/>
          <a:p>
            <a:pPr marL="0" indent="0">
              <a:buNone/>
            </a:pPr>
            <a:r>
              <a:rPr lang="pl-PL" altLang="en-US" sz="2050" dirty="0">
                <a:solidFill>
                  <a:srgbClr val="243C33"/>
                </a:solidFill>
                <a:latin typeface="Lato" pitchFamily="34" charset="0"/>
                <a:ea typeface="Lato" pitchFamily="34" charset="-122"/>
                <a:cs typeface="Lato" pitchFamily="34" charset="-120"/>
              </a:rPr>
              <a:t>Koń stoi nieruchomo,</a:t>
            </a:r>
            <a:endParaRPr lang="pl-PL" sz="2050" dirty="0"/>
          </a:p>
          <a:p>
            <a:pPr marL="0" indent="0">
              <a:buNone/>
            </a:pPr>
            <a:r>
              <a:rPr lang="pl-PL" altLang="en-US" sz="2050" dirty="0">
                <a:solidFill>
                  <a:srgbClr val="243C33"/>
                </a:solidFill>
                <a:latin typeface="Lato" pitchFamily="34" charset="0"/>
                <a:ea typeface="Lato" pitchFamily="34" charset="-122"/>
                <a:cs typeface="Lato" pitchFamily="34" charset="-120"/>
              </a:rPr>
              <a:t>ma opuszczoną głowę.</a:t>
            </a:r>
            <a:endParaRPr lang="pl-PL" sz="2050" dirty="0"/>
          </a:p>
        </p:txBody>
      </p:sp>
      <p:sp>
        <p:nvSpPr>
          <p:cNvPr id="19" name="Shape 16"/>
          <p:cNvSpPr/>
          <p:nvPr/>
        </p:nvSpPr>
        <p:spPr>
          <a:xfrm>
            <a:off x="4361688" y="2816352"/>
            <a:ext cx="3657600" cy="1051560"/>
          </a:xfrm>
          <a:prstGeom prst="roundRect">
            <a:avLst>
              <a:gd name="adj" fmla="val 10435"/>
            </a:avLst>
          </a:prstGeom>
          <a:solidFill>
            <a:srgbClr val="EAF2ED"/>
          </a:solidFill>
          <a:ln w="12700">
            <a:solidFill>
              <a:srgbClr val="EAF2ED">
                <a:alpha val="0"/>
              </a:srgbClr>
            </a:solidFill>
            <a:prstDash val="solid"/>
          </a:ln>
        </p:spPr>
        <p:txBody>
          <a:bodyPr/>
          <a:lstStyle/>
          <a:p>
            <a:endParaRPr lang="pl-PL"/>
          </a:p>
        </p:txBody>
      </p:sp>
      <p:sp>
        <p:nvSpPr>
          <p:cNvPr id="20" name="Text 17"/>
          <p:cNvSpPr/>
          <p:nvPr/>
        </p:nvSpPr>
        <p:spPr>
          <a:xfrm>
            <a:off x="4535424" y="2980944"/>
            <a:ext cx="3310128" cy="740664"/>
          </a:xfrm>
          <a:prstGeom prst="rect">
            <a:avLst/>
          </a:prstGeom>
          <a:noFill/>
          <a:ln/>
        </p:spPr>
        <p:txBody>
          <a:bodyPr wrap="square" lIns="0" tIns="0" rIns="0" bIns="0" rtlCol="0" anchor="ctr"/>
          <a:lstStyle/>
          <a:p>
            <a:pPr marL="0" indent="0">
              <a:buNone/>
            </a:pPr>
            <a:r>
              <a:rPr lang="pl-PL" altLang="en-US" sz="2050" dirty="0">
                <a:solidFill>
                  <a:srgbClr val="243C33"/>
                </a:solidFill>
                <a:latin typeface="Lato" pitchFamily="34" charset="0"/>
                <a:ea typeface="Lato" pitchFamily="34" charset="-122"/>
                <a:cs typeface="Lato" pitchFamily="34" charset="-120"/>
              </a:rPr>
              <a:t>Może odpoczywać.</a:t>
            </a:r>
            <a:endParaRPr lang="pl-PL" sz="2050" dirty="0"/>
          </a:p>
          <a:p>
            <a:pPr marL="0" indent="0">
              <a:buNone/>
            </a:pPr>
            <a:r>
              <a:rPr lang="pl-PL" altLang="en-US" sz="2050" dirty="0">
                <a:solidFill>
                  <a:srgbClr val="243C33"/>
                </a:solidFill>
                <a:latin typeface="Lato" pitchFamily="34" charset="0"/>
                <a:ea typeface="Lato" pitchFamily="34" charset="-122"/>
                <a:cs typeface="Lato" pitchFamily="34" charset="-120"/>
              </a:rPr>
              <a:t>Nie znam przyczyny.</a:t>
            </a:r>
            <a:endParaRPr lang="pl-PL" sz="2050" dirty="0"/>
          </a:p>
        </p:txBody>
      </p:sp>
      <p:sp>
        <p:nvSpPr>
          <p:cNvPr id="21" name="Shape 18"/>
          <p:cNvSpPr/>
          <p:nvPr/>
        </p:nvSpPr>
        <p:spPr>
          <a:xfrm>
            <a:off x="8101584" y="2816352"/>
            <a:ext cx="3474720" cy="1051560"/>
          </a:xfrm>
          <a:prstGeom prst="roundRect">
            <a:avLst>
              <a:gd name="adj" fmla="val 10435"/>
            </a:avLst>
          </a:prstGeom>
          <a:solidFill>
            <a:srgbClr val="EAF2ED"/>
          </a:solidFill>
          <a:ln w="12700">
            <a:solidFill>
              <a:srgbClr val="EAF2ED">
                <a:alpha val="0"/>
              </a:srgbClr>
            </a:solidFill>
            <a:prstDash val="solid"/>
          </a:ln>
        </p:spPr>
        <p:txBody>
          <a:bodyPr/>
          <a:lstStyle/>
          <a:p>
            <a:endParaRPr lang="pl-PL"/>
          </a:p>
        </p:txBody>
      </p:sp>
      <p:sp>
        <p:nvSpPr>
          <p:cNvPr id="22" name="Text 19"/>
          <p:cNvSpPr/>
          <p:nvPr/>
        </p:nvSpPr>
        <p:spPr>
          <a:xfrm>
            <a:off x="8275320" y="2980944"/>
            <a:ext cx="3127248" cy="740664"/>
          </a:xfrm>
          <a:prstGeom prst="rect">
            <a:avLst/>
          </a:prstGeom>
          <a:noFill/>
          <a:ln/>
        </p:spPr>
        <p:txBody>
          <a:bodyPr wrap="square" lIns="0" tIns="0" rIns="0" bIns="0" rtlCol="0" anchor="ctr"/>
          <a:lstStyle/>
          <a:p>
            <a:pPr marL="0" indent="0">
              <a:buNone/>
            </a:pPr>
            <a:r>
              <a:rPr lang="pl-PL" altLang="en-US" sz="2100" dirty="0">
                <a:solidFill>
                  <a:srgbClr val="243C33"/>
                </a:solidFill>
                <a:latin typeface="Lato" pitchFamily="34" charset="0"/>
                <a:ea typeface="Lato" pitchFamily="34" charset="-122"/>
                <a:cs typeface="Lato" pitchFamily="34" charset="-120"/>
              </a:rPr>
              <a:t>Pytam opiekuna.</a:t>
            </a:r>
            <a:endParaRPr lang="pl-PL" sz="2100" dirty="0"/>
          </a:p>
        </p:txBody>
      </p:sp>
      <p:sp>
        <p:nvSpPr>
          <p:cNvPr id="23" name="Shape 20"/>
          <p:cNvSpPr/>
          <p:nvPr/>
        </p:nvSpPr>
        <p:spPr>
          <a:xfrm>
            <a:off x="621792" y="4023360"/>
            <a:ext cx="3657600" cy="1051560"/>
          </a:xfrm>
          <a:prstGeom prst="roundRect">
            <a:avLst>
              <a:gd name="adj" fmla="val 10435"/>
            </a:avLst>
          </a:prstGeom>
          <a:solidFill>
            <a:srgbClr val="F5EEDD"/>
          </a:solidFill>
          <a:ln w="12700">
            <a:solidFill>
              <a:srgbClr val="F5EEDD">
                <a:alpha val="0"/>
              </a:srgbClr>
            </a:solidFill>
            <a:prstDash val="solid"/>
          </a:ln>
        </p:spPr>
        <p:txBody>
          <a:bodyPr/>
          <a:lstStyle/>
          <a:p>
            <a:endParaRPr lang="pl-PL"/>
          </a:p>
        </p:txBody>
      </p:sp>
      <p:sp>
        <p:nvSpPr>
          <p:cNvPr id="24" name="Text 21"/>
          <p:cNvSpPr/>
          <p:nvPr/>
        </p:nvSpPr>
        <p:spPr>
          <a:xfrm>
            <a:off x="795528" y="4187952"/>
            <a:ext cx="3310128" cy="740664"/>
          </a:xfrm>
          <a:prstGeom prst="rect">
            <a:avLst/>
          </a:prstGeom>
          <a:noFill/>
          <a:ln/>
        </p:spPr>
        <p:txBody>
          <a:bodyPr wrap="square" lIns="0" tIns="0" rIns="0" bIns="0" rtlCol="0" anchor="ctr"/>
          <a:lstStyle/>
          <a:p>
            <a:pPr marL="0" indent="0">
              <a:buNone/>
            </a:pPr>
            <a:r>
              <a:rPr lang="pl-PL" altLang="en-US" sz="2050" dirty="0">
                <a:solidFill>
                  <a:srgbClr val="243C33"/>
                </a:solidFill>
                <a:latin typeface="Lato" pitchFamily="34" charset="0"/>
                <a:ea typeface="Lato" pitchFamily="34" charset="-122"/>
                <a:cs typeface="Lato" pitchFamily="34" charset="-120"/>
              </a:rPr>
              <a:t>Koleżanka nie zabiera</a:t>
            </a:r>
            <a:endParaRPr lang="pl-PL" sz="2050" dirty="0"/>
          </a:p>
          <a:p>
            <a:pPr marL="0" indent="0">
              <a:buNone/>
            </a:pPr>
            <a:r>
              <a:rPr lang="pl-PL" altLang="en-US" sz="2050" dirty="0">
                <a:solidFill>
                  <a:srgbClr val="243C33"/>
                </a:solidFill>
                <a:latin typeface="Lato" pitchFamily="34" charset="0"/>
                <a:ea typeface="Lato" pitchFamily="34" charset="-122"/>
                <a:cs typeface="Lato" pitchFamily="34" charset="-120"/>
              </a:rPr>
              <a:t>głosu w zadaniu.</a:t>
            </a:r>
            <a:endParaRPr lang="pl-PL" sz="2050" dirty="0"/>
          </a:p>
        </p:txBody>
      </p:sp>
      <p:sp>
        <p:nvSpPr>
          <p:cNvPr id="25" name="Shape 22"/>
          <p:cNvSpPr/>
          <p:nvPr/>
        </p:nvSpPr>
        <p:spPr>
          <a:xfrm>
            <a:off x="4361688" y="4023360"/>
            <a:ext cx="3657600" cy="1051560"/>
          </a:xfrm>
          <a:prstGeom prst="roundRect">
            <a:avLst>
              <a:gd name="adj" fmla="val 10435"/>
            </a:avLst>
          </a:prstGeom>
          <a:solidFill>
            <a:srgbClr val="F5EEDD"/>
          </a:solidFill>
          <a:ln w="12700">
            <a:solidFill>
              <a:srgbClr val="F5EEDD">
                <a:alpha val="0"/>
              </a:srgbClr>
            </a:solidFill>
            <a:prstDash val="solid"/>
          </a:ln>
        </p:spPr>
        <p:txBody>
          <a:bodyPr/>
          <a:lstStyle/>
          <a:p>
            <a:endParaRPr lang="pl-PL"/>
          </a:p>
        </p:txBody>
      </p:sp>
      <p:sp>
        <p:nvSpPr>
          <p:cNvPr id="26" name="Text 23"/>
          <p:cNvSpPr/>
          <p:nvPr/>
        </p:nvSpPr>
        <p:spPr>
          <a:xfrm>
            <a:off x="4535424" y="4187952"/>
            <a:ext cx="3310128" cy="740664"/>
          </a:xfrm>
          <a:prstGeom prst="rect">
            <a:avLst/>
          </a:prstGeom>
          <a:noFill/>
          <a:ln/>
        </p:spPr>
        <p:txBody>
          <a:bodyPr wrap="square" lIns="0" tIns="0" rIns="0" bIns="0" rtlCol="0" anchor="ctr"/>
          <a:lstStyle/>
          <a:p>
            <a:pPr marL="0" indent="0">
              <a:buNone/>
            </a:pPr>
            <a:r>
              <a:rPr lang="pl-PL" altLang="en-US" sz="2050" dirty="0">
                <a:solidFill>
                  <a:srgbClr val="243C33"/>
                </a:solidFill>
                <a:latin typeface="Lato" pitchFamily="34" charset="0"/>
                <a:ea typeface="Lato" pitchFamily="34" charset="-122"/>
                <a:cs typeface="Lato" pitchFamily="34" charset="-120"/>
              </a:rPr>
              <a:t>Może potrzebować czasu</a:t>
            </a:r>
            <a:endParaRPr lang="pl-PL" sz="2050" dirty="0"/>
          </a:p>
          <a:p>
            <a:pPr marL="0" indent="0">
              <a:buNone/>
            </a:pPr>
            <a:r>
              <a:rPr lang="pl-PL" altLang="en-US" sz="2050" dirty="0">
                <a:solidFill>
                  <a:srgbClr val="243C33"/>
                </a:solidFill>
                <a:latin typeface="Lato" pitchFamily="34" charset="0"/>
                <a:ea typeface="Lato" pitchFamily="34" charset="-122"/>
                <a:cs typeface="Lato" pitchFamily="34" charset="-120"/>
              </a:rPr>
              <a:t>lub innej formy udziału.</a:t>
            </a:r>
            <a:endParaRPr lang="pl-PL" sz="2050" dirty="0"/>
          </a:p>
        </p:txBody>
      </p:sp>
      <p:sp>
        <p:nvSpPr>
          <p:cNvPr id="27" name="Shape 24"/>
          <p:cNvSpPr/>
          <p:nvPr/>
        </p:nvSpPr>
        <p:spPr>
          <a:xfrm>
            <a:off x="8101584" y="4023360"/>
            <a:ext cx="3474720" cy="1051560"/>
          </a:xfrm>
          <a:prstGeom prst="roundRect">
            <a:avLst>
              <a:gd name="adj" fmla="val 10435"/>
            </a:avLst>
          </a:prstGeom>
          <a:solidFill>
            <a:srgbClr val="F5EEDD"/>
          </a:solidFill>
          <a:ln w="12700">
            <a:solidFill>
              <a:srgbClr val="F5EEDD">
                <a:alpha val="0"/>
              </a:srgbClr>
            </a:solidFill>
            <a:prstDash val="solid"/>
          </a:ln>
        </p:spPr>
        <p:txBody>
          <a:bodyPr/>
          <a:lstStyle/>
          <a:p>
            <a:endParaRPr lang="pl-PL"/>
          </a:p>
        </p:txBody>
      </p:sp>
      <p:sp>
        <p:nvSpPr>
          <p:cNvPr id="28" name="Text 25"/>
          <p:cNvSpPr/>
          <p:nvPr/>
        </p:nvSpPr>
        <p:spPr>
          <a:xfrm>
            <a:off x="8275320" y="4187952"/>
            <a:ext cx="3127248" cy="740664"/>
          </a:xfrm>
          <a:prstGeom prst="rect">
            <a:avLst/>
          </a:prstGeom>
          <a:noFill/>
          <a:ln/>
        </p:spPr>
        <p:txBody>
          <a:bodyPr wrap="square" lIns="0" tIns="0" rIns="0" bIns="0" rtlCol="0" anchor="ctr"/>
          <a:lstStyle/>
          <a:p>
            <a:pPr marL="0" indent="0">
              <a:buNone/>
            </a:pPr>
            <a:r>
              <a:rPr lang="pl-PL" altLang="en-US" sz="2100" dirty="0">
                <a:solidFill>
                  <a:srgbClr val="243C33"/>
                </a:solidFill>
                <a:latin typeface="Lato" pitchFamily="34" charset="0"/>
                <a:ea typeface="Lato" pitchFamily="34" charset="-122"/>
                <a:cs typeface="Lato" pitchFamily="34" charset="-120"/>
              </a:rPr>
              <a:t>Pytam spokojnie.</a:t>
            </a:r>
            <a:endParaRPr lang="pl-PL" sz="2100" dirty="0"/>
          </a:p>
          <a:p>
            <a:pPr marL="0" indent="0">
              <a:buNone/>
            </a:pPr>
            <a:r>
              <a:rPr lang="pl-PL" altLang="en-US" sz="2100" dirty="0">
                <a:solidFill>
                  <a:srgbClr val="243C33"/>
                </a:solidFill>
                <a:latin typeface="Lato" pitchFamily="34" charset="0"/>
                <a:ea typeface="Lato" pitchFamily="34" charset="-122"/>
                <a:cs typeface="Lato" pitchFamily="34" charset="-120"/>
              </a:rPr>
              <a:t>Nie naciskam.</a:t>
            </a:r>
            <a:endParaRPr lang="pl-PL" sz="2100" dirty="0"/>
          </a:p>
        </p:txBody>
      </p:sp>
      <p:sp>
        <p:nvSpPr>
          <p:cNvPr id="29" name="Shape 26"/>
          <p:cNvSpPr/>
          <p:nvPr/>
        </p:nvSpPr>
        <p:spPr>
          <a:xfrm>
            <a:off x="612648" y="5623560"/>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30" name="Text 27"/>
          <p:cNvSpPr/>
          <p:nvPr/>
        </p:nvSpPr>
        <p:spPr>
          <a:xfrm>
            <a:off x="822960" y="5696712"/>
            <a:ext cx="10533888" cy="347472"/>
          </a:xfrm>
          <a:prstGeom prst="rect">
            <a:avLst/>
          </a:prstGeom>
          <a:noFill/>
          <a:ln/>
        </p:spPr>
        <p:txBody>
          <a:bodyPr wrap="square" lIns="0" tIns="0" rIns="0" bIns="0" rtlCol="0" anchor="ctr"/>
          <a:lstStyle/>
          <a:p>
            <a:pPr marL="0" indent="0">
              <a:buNone/>
            </a:pPr>
            <a:r>
              <a:rPr lang="pl-PL" altLang="en-US" sz="1970" dirty="0">
                <a:solidFill>
                  <a:srgbClr val="173F36"/>
                </a:solidFill>
                <a:latin typeface="Lato" pitchFamily="34" charset="0"/>
                <a:ea typeface="Lato" pitchFamily="34" charset="-122"/>
                <a:cs typeface="Lato" pitchFamily="34" charset="-120"/>
              </a:rPr>
              <a:t>Ciekawość zamiast etykiety. Pytanie zamiast pewności bez podstaw.</a:t>
            </a:r>
            <a:endParaRPr lang="pl-PL" sz="197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MODUŁ 3 · ELEMENTY HIPOTERAPII</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Sprawczość to także: „proszę o pomoc”.</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W PAKIECIE: K07</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15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Text 8"/>
          <p:cNvSpPr/>
          <p:nvPr/>
        </p:nvSpPr>
        <p:spPr>
          <a:xfrm>
            <a:off x="768096" y="1993392"/>
            <a:ext cx="10588752" cy="484632"/>
          </a:xfrm>
          <a:prstGeom prst="rect">
            <a:avLst/>
          </a:prstGeom>
          <a:noFill/>
          <a:ln/>
        </p:spPr>
        <p:txBody>
          <a:bodyPr wrap="square" lIns="0" tIns="0" rIns="0" bIns="0" rtlCol="0" anchor="ctr"/>
          <a:lstStyle/>
          <a:p>
            <a:pPr marL="0" indent="0">
              <a:buNone/>
            </a:pPr>
            <a:r>
              <a:rPr lang="pl-PL" altLang="en-US" sz="2400" dirty="0">
                <a:solidFill>
                  <a:srgbClr val="567368"/>
                </a:solidFill>
                <a:latin typeface="Lato" pitchFamily="34" charset="0"/>
                <a:ea typeface="Lato" pitchFamily="34" charset="-122"/>
                <a:cs typeface="Lato" pitchFamily="34" charset="-120"/>
              </a:rPr>
              <a:t>Plan wspólnej przeszkody — na papierze</a:t>
            </a:r>
            <a:endParaRPr lang="pl-PL" sz="2400" dirty="0"/>
          </a:p>
        </p:txBody>
      </p:sp>
      <p:sp>
        <p:nvSpPr>
          <p:cNvPr id="12" name="Shape 9"/>
          <p:cNvSpPr/>
          <p:nvPr/>
        </p:nvSpPr>
        <p:spPr>
          <a:xfrm>
            <a:off x="621792" y="2761488"/>
            <a:ext cx="5340096" cy="1024128"/>
          </a:xfrm>
          <a:prstGeom prst="roundRect">
            <a:avLst>
              <a:gd name="adj" fmla="val 10714"/>
            </a:avLst>
          </a:prstGeom>
          <a:solidFill>
            <a:srgbClr val="EAF2ED"/>
          </a:solidFill>
          <a:ln w="12700">
            <a:solidFill>
              <a:srgbClr val="EAF2ED">
                <a:alpha val="0"/>
              </a:srgbClr>
            </a:solidFill>
            <a:prstDash val="solid"/>
          </a:ln>
        </p:spPr>
        <p:txBody>
          <a:bodyPr/>
          <a:lstStyle/>
          <a:p>
            <a:endParaRPr lang="pl-PL"/>
          </a:p>
        </p:txBody>
      </p:sp>
      <p:sp>
        <p:nvSpPr>
          <p:cNvPr id="13" name="Text 10"/>
          <p:cNvSpPr/>
          <p:nvPr/>
        </p:nvSpPr>
        <p:spPr>
          <a:xfrm>
            <a:off x="832104" y="2898648"/>
            <a:ext cx="4901184" cy="310896"/>
          </a:xfrm>
          <a:prstGeom prst="rect">
            <a:avLst/>
          </a:prstGeom>
          <a:noFill/>
          <a:ln/>
        </p:spPr>
        <p:txBody>
          <a:bodyPr wrap="square" lIns="0" tIns="0" rIns="0" bIns="0" rtlCol="0" anchor="ctr"/>
          <a:lstStyle/>
          <a:p>
            <a:pPr marL="0" indent="0">
              <a:buNone/>
            </a:pPr>
            <a:r>
              <a:rPr lang="pl-PL" altLang="en-US" sz="2250" b="1" dirty="0">
                <a:solidFill>
                  <a:srgbClr val="173F36"/>
                </a:solidFill>
                <a:latin typeface="Lato" pitchFamily="34" charset="0"/>
                <a:ea typeface="Lato" pitchFamily="34" charset="-122"/>
                <a:cs typeface="Lato" pitchFamily="34" charset="-120"/>
              </a:rPr>
              <a:t>Cel</a:t>
            </a:r>
            <a:endParaRPr lang="pl-PL" sz="2250" dirty="0"/>
          </a:p>
        </p:txBody>
      </p:sp>
      <p:sp>
        <p:nvSpPr>
          <p:cNvPr id="14" name="Text 11"/>
          <p:cNvSpPr/>
          <p:nvPr/>
        </p:nvSpPr>
        <p:spPr>
          <a:xfrm>
            <a:off x="832104" y="3337560"/>
            <a:ext cx="4901184" cy="283464"/>
          </a:xfrm>
          <a:prstGeom prst="rect">
            <a:avLst/>
          </a:prstGeom>
          <a:noFill/>
          <a:ln/>
        </p:spPr>
        <p:txBody>
          <a:bodyPr wrap="square" lIns="0" tIns="0" rIns="0" bIns="0" rtlCol="0" anchor="ctr"/>
          <a:lstStyle/>
          <a:p>
            <a:pPr marL="0" indent="0">
              <a:buNone/>
            </a:pPr>
            <a:r>
              <a:rPr lang="pl-PL" altLang="en-US" sz="1980" dirty="0">
                <a:solidFill>
                  <a:srgbClr val="567368"/>
                </a:solidFill>
                <a:latin typeface="Lato" pitchFamily="34" charset="0"/>
                <a:ea typeface="Lato" pitchFamily="34" charset="-122"/>
                <a:cs typeface="Lato" pitchFamily="34" charset="-120"/>
              </a:rPr>
              <a:t>Co chcemy przećwiczyć?</a:t>
            </a:r>
            <a:endParaRPr lang="pl-PL" sz="1980" dirty="0"/>
          </a:p>
        </p:txBody>
      </p:sp>
      <p:sp>
        <p:nvSpPr>
          <p:cNvPr id="15" name="Shape 12"/>
          <p:cNvSpPr/>
          <p:nvPr/>
        </p:nvSpPr>
        <p:spPr>
          <a:xfrm>
            <a:off x="6227064" y="2761488"/>
            <a:ext cx="5340096" cy="1024128"/>
          </a:xfrm>
          <a:prstGeom prst="roundRect">
            <a:avLst>
              <a:gd name="adj" fmla="val 10714"/>
            </a:avLst>
          </a:prstGeom>
          <a:solidFill>
            <a:srgbClr val="F5EEDD"/>
          </a:solidFill>
          <a:ln w="12700">
            <a:solidFill>
              <a:srgbClr val="F5EEDD">
                <a:alpha val="0"/>
              </a:srgbClr>
            </a:solidFill>
            <a:prstDash val="solid"/>
          </a:ln>
        </p:spPr>
        <p:txBody>
          <a:bodyPr/>
          <a:lstStyle/>
          <a:p>
            <a:endParaRPr lang="pl-PL"/>
          </a:p>
        </p:txBody>
      </p:sp>
      <p:sp>
        <p:nvSpPr>
          <p:cNvPr id="16" name="Text 13"/>
          <p:cNvSpPr/>
          <p:nvPr/>
        </p:nvSpPr>
        <p:spPr>
          <a:xfrm>
            <a:off x="6437376" y="2898648"/>
            <a:ext cx="4901184" cy="310896"/>
          </a:xfrm>
          <a:prstGeom prst="rect">
            <a:avLst/>
          </a:prstGeom>
          <a:noFill/>
          <a:ln/>
        </p:spPr>
        <p:txBody>
          <a:bodyPr wrap="square" lIns="0" tIns="0" rIns="0" bIns="0" rtlCol="0" anchor="ctr"/>
          <a:lstStyle/>
          <a:p>
            <a:pPr marL="0" indent="0">
              <a:buNone/>
            </a:pPr>
            <a:r>
              <a:rPr lang="pl-PL" altLang="en-US" sz="2250" b="1" dirty="0">
                <a:solidFill>
                  <a:srgbClr val="173F36"/>
                </a:solidFill>
                <a:latin typeface="Lato" pitchFamily="34" charset="0"/>
                <a:ea typeface="Lato" pitchFamily="34" charset="-122"/>
                <a:cs typeface="Lato" pitchFamily="34" charset="-120"/>
              </a:rPr>
              <a:t>Role</a:t>
            </a:r>
            <a:endParaRPr lang="pl-PL" sz="2250" dirty="0"/>
          </a:p>
        </p:txBody>
      </p:sp>
      <p:sp>
        <p:nvSpPr>
          <p:cNvPr id="17" name="Text 14"/>
          <p:cNvSpPr/>
          <p:nvPr/>
        </p:nvSpPr>
        <p:spPr>
          <a:xfrm>
            <a:off x="6437376" y="3337560"/>
            <a:ext cx="4901184" cy="283464"/>
          </a:xfrm>
          <a:prstGeom prst="rect">
            <a:avLst/>
          </a:prstGeom>
          <a:noFill/>
          <a:ln/>
        </p:spPr>
        <p:txBody>
          <a:bodyPr wrap="square" lIns="0" tIns="0" rIns="0" bIns="0" rtlCol="0" anchor="ctr"/>
          <a:lstStyle/>
          <a:p>
            <a:pPr marL="0" indent="0">
              <a:buNone/>
            </a:pPr>
            <a:r>
              <a:rPr lang="pl-PL" altLang="en-US" sz="1980" dirty="0">
                <a:solidFill>
                  <a:srgbClr val="567368"/>
                </a:solidFill>
                <a:latin typeface="Lato" pitchFamily="34" charset="0"/>
                <a:ea typeface="Lato" pitchFamily="34" charset="-122"/>
                <a:cs typeface="Lato" pitchFamily="34" charset="-120"/>
              </a:rPr>
              <a:t>Jak każdy może się włączyć?</a:t>
            </a:r>
            <a:endParaRPr lang="pl-PL" sz="1980" dirty="0"/>
          </a:p>
        </p:txBody>
      </p:sp>
      <p:sp>
        <p:nvSpPr>
          <p:cNvPr id="18" name="Shape 15"/>
          <p:cNvSpPr/>
          <p:nvPr/>
        </p:nvSpPr>
        <p:spPr>
          <a:xfrm>
            <a:off x="621792" y="3977640"/>
            <a:ext cx="5340096" cy="1024128"/>
          </a:xfrm>
          <a:prstGeom prst="roundRect">
            <a:avLst>
              <a:gd name="adj" fmla="val 10714"/>
            </a:avLst>
          </a:prstGeom>
          <a:solidFill>
            <a:srgbClr val="EAF2ED"/>
          </a:solidFill>
          <a:ln w="12700">
            <a:solidFill>
              <a:srgbClr val="EAF2ED">
                <a:alpha val="0"/>
              </a:srgbClr>
            </a:solidFill>
            <a:prstDash val="solid"/>
          </a:ln>
        </p:spPr>
        <p:txBody>
          <a:bodyPr/>
          <a:lstStyle/>
          <a:p>
            <a:endParaRPr lang="pl-PL"/>
          </a:p>
        </p:txBody>
      </p:sp>
      <p:sp>
        <p:nvSpPr>
          <p:cNvPr id="19" name="Text 16"/>
          <p:cNvSpPr/>
          <p:nvPr/>
        </p:nvSpPr>
        <p:spPr>
          <a:xfrm>
            <a:off x="832104" y="4114800"/>
            <a:ext cx="4901184" cy="310896"/>
          </a:xfrm>
          <a:prstGeom prst="rect">
            <a:avLst/>
          </a:prstGeom>
          <a:noFill/>
          <a:ln/>
        </p:spPr>
        <p:txBody>
          <a:bodyPr wrap="square" lIns="0" tIns="0" rIns="0" bIns="0" rtlCol="0" anchor="ctr"/>
          <a:lstStyle/>
          <a:p>
            <a:pPr marL="0" indent="0">
              <a:buNone/>
            </a:pPr>
            <a:r>
              <a:rPr lang="pl-PL" altLang="en-US" sz="2250" b="1" dirty="0">
                <a:solidFill>
                  <a:srgbClr val="173F36"/>
                </a:solidFill>
                <a:latin typeface="Lato" pitchFamily="34" charset="0"/>
                <a:ea typeface="Lato" pitchFamily="34" charset="-122"/>
                <a:cs typeface="Lato" pitchFamily="34" charset="-120"/>
              </a:rPr>
              <a:t>Sprawdzenie</a:t>
            </a:r>
            <a:endParaRPr lang="pl-PL" sz="2250" dirty="0"/>
          </a:p>
        </p:txBody>
      </p:sp>
      <p:sp>
        <p:nvSpPr>
          <p:cNvPr id="20" name="Text 17"/>
          <p:cNvSpPr/>
          <p:nvPr/>
        </p:nvSpPr>
        <p:spPr>
          <a:xfrm>
            <a:off x="832104" y="4553712"/>
            <a:ext cx="4901184" cy="283464"/>
          </a:xfrm>
          <a:prstGeom prst="rect">
            <a:avLst/>
          </a:prstGeom>
          <a:noFill/>
          <a:ln/>
        </p:spPr>
        <p:txBody>
          <a:bodyPr wrap="square" lIns="0" tIns="0" rIns="0" bIns="0" rtlCol="0" anchor="ctr"/>
          <a:lstStyle/>
          <a:p>
            <a:pPr marL="0" indent="0">
              <a:buNone/>
            </a:pPr>
            <a:r>
              <a:rPr lang="pl-PL" altLang="en-US" sz="1980" dirty="0">
                <a:solidFill>
                  <a:srgbClr val="567368"/>
                </a:solidFill>
                <a:latin typeface="Lato" pitchFamily="34" charset="0"/>
                <a:ea typeface="Lato" pitchFamily="34" charset="-122"/>
                <a:cs typeface="Lato" pitchFamily="34" charset="-120"/>
              </a:rPr>
              <a:t>Co trzeba wyjaśnić z dorosłym?</a:t>
            </a:r>
            <a:endParaRPr lang="pl-PL" sz="1980" dirty="0"/>
          </a:p>
        </p:txBody>
      </p:sp>
      <p:sp>
        <p:nvSpPr>
          <p:cNvPr id="21" name="Shape 18"/>
          <p:cNvSpPr/>
          <p:nvPr/>
        </p:nvSpPr>
        <p:spPr>
          <a:xfrm>
            <a:off x="6227064" y="3977640"/>
            <a:ext cx="5340096" cy="1024128"/>
          </a:xfrm>
          <a:prstGeom prst="roundRect">
            <a:avLst>
              <a:gd name="adj" fmla="val 10714"/>
            </a:avLst>
          </a:prstGeom>
          <a:solidFill>
            <a:srgbClr val="F5EEDD"/>
          </a:solidFill>
          <a:ln w="12700">
            <a:solidFill>
              <a:srgbClr val="F5EEDD">
                <a:alpha val="0"/>
              </a:srgbClr>
            </a:solidFill>
            <a:prstDash val="solid"/>
          </a:ln>
        </p:spPr>
        <p:txBody>
          <a:bodyPr/>
          <a:lstStyle/>
          <a:p>
            <a:endParaRPr lang="pl-PL"/>
          </a:p>
        </p:txBody>
      </p:sp>
      <p:sp>
        <p:nvSpPr>
          <p:cNvPr id="22" name="Text 19"/>
          <p:cNvSpPr/>
          <p:nvPr/>
        </p:nvSpPr>
        <p:spPr>
          <a:xfrm>
            <a:off x="6437376" y="4114800"/>
            <a:ext cx="4901184" cy="310896"/>
          </a:xfrm>
          <a:prstGeom prst="rect">
            <a:avLst/>
          </a:prstGeom>
          <a:noFill/>
          <a:ln/>
        </p:spPr>
        <p:txBody>
          <a:bodyPr wrap="square" lIns="0" tIns="0" rIns="0" bIns="0" rtlCol="0" anchor="ctr"/>
          <a:lstStyle/>
          <a:p>
            <a:pPr marL="0" indent="0">
              <a:buNone/>
            </a:pPr>
            <a:r>
              <a:rPr lang="pl-PL" altLang="en-US" sz="2250" b="1" dirty="0">
                <a:solidFill>
                  <a:srgbClr val="173F36"/>
                </a:solidFill>
                <a:latin typeface="Lato" pitchFamily="34" charset="0"/>
                <a:ea typeface="Lato" pitchFamily="34" charset="-122"/>
                <a:cs typeface="Lato" pitchFamily="34" charset="-120"/>
              </a:rPr>
              <a:t>Poprawa</a:t>
            </a:r>
            <a:endParaRPr lang="pl-PL" sz="2250" dirty="0"/>
          </a:p>
        </p:txBody>
      </p:sp>
      <p:sp>
        <p:nvSpPr>
          <p:cNvPr id="23" name="Text 20"/>
          <p:cNvSpPr/>
          <p:nvPr/>
        </p:nvSpPr>
        <p:spPr>
          <a:xfrm>
            <a:off x="6437376" y="4553712"/>
            <a:ext cx="4901184" cy="283464"/>
          </a:xfrm>
          <a:prstGeom prst="rect">
            <a:avLst/>
          </a:prstGeom>
          <a:noFill/>
          <a:ln/>
        </p:spPr>
        <p:txBody>
          <a:bodyPr wrap="square" lIns="0" tIns="0" rIns="0" bIns="0" rtlCol="0" anchor="ctr"/>
          <a:lstStyle/>
          <a:p>
            <a:pPr marL="0" indent="0">
              <a:buNone/>
            </a:pPr>
            <a:r>
              <a:rPr lang="pl-PL" altLang="en-US" sz="1980" dirty="0">
                <a:solidFill>
                  <a:srgbClr val="567368"/>
                </a:solidFill>
                <a:latin typeface="Lato" pitchFamily="34" charset="0"/>
                <a:ea typeface="Lato" pitchFamily="34" charset="-122"/>
                <a:cs typeface="Lato" pitchFamily="34" charset="-120"/>
              </a:rPr>
              <a:t>Co zmienimy w planie?</a:t>
            </a:r>
            <a:endParaRPr lang="pl-PL" sz="1980" dirty="0"/>
          </a:p>
        </p:txBody>
      </p:sp>
      <p:sp>
        <p:nvSpPr>
          <p:cNvPr id="24" name="Shape 21"/>
          <p:cNvSpPr/>
          <p:nvPr/>
        </p:nvSpPr>
        <p:spPr>
          <a:xfrm>
            <a:off x="612648" y="5641848"/>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25" name="Text 22"/>
          <p:cNvSpPr/>
          <p:nvPr/>
        </p:nvSpPr>
        <p:spPr>
          <a:xfrm>
            <a:off x="822960" y="5715000"/>
            <a:ext cx="10533888" cy="347472"/>
          </a:xfrm>
          <a:prstGeom prst="rect">
            <a:avLst/>
          </a:prstGeom>
          <a:noFill/>
          <a:ln/>
        </p:spPr>
        <p:txBody>
          <a:bodyPr wrap="square" lIns="0" tIns="0" rIns="0" bIns="0" rtlCol="0" anchor="ctr"/>
          <a:lstStyle/>
          <a:p>
            <a:pPr marL="0" indent="0">
              <a:buNone/>
            </a:pPr>
            <a:r>
              <a:rPr lang="pl-PL" altLang="en-US" sz="1880" dirty="0">
                <a:solidFill>
                  <a:srgbClr val="173F36"/>
                </a:solidFill>
                <a:latin typeface="Lato" pitchFamily="34" charset="0"/>
                <a:ea typeface="Lato" pitchFamily="34" charset="-122"/>
                <a:cs typeface="Lato" pitchFamily="34" charset="-120"/>
              </a:rPr>
              <a:t>W klasie projektujemy na papierze. To ćwiczenie współpracy, nie hipoterapia.</a:t>
            </a:r>
            <a:endParaRPr lang="pl-PL" sz="188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MODUŁ 4 · EDUKACJA OBYWATELSKA I CYFROWA</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Od „ja” do „my”.</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W PAKIECIE: K08, K19</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16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868680" y="2587752"/>
            <a:ext cx="1874520" cy="1874520"/>
          </a:xfrm>
          <a:prstGeom prst="ellipse">
            <a:avLst/>
          </a:prstGeom>
          <a:solidFill>
            <a:srgbClr val="EAF2ED"/>
          </a:solidFill>
          <a:ln w="12700">
            <a:solidFill>
              <a:srgbClr val="EAF2ED">
                <a:alpha val="0"/>
              </a:srgbClr>
            </a:solidFill>
            <a:prstDash val="solid"/>
          </a:ln>
        </p:spPr>
        <p:txBody>
          <a:bodyPr/>
          <a:lstStyle/>
          <a:p>
            <a:endParaRPr lang="pl-PL"/>
          </a:p>
        </p:txBody>
      </p:sp>
      <p:sp>
        <p:nvSpPr>
          <p:cNvPr id="12" name="Text 9"/>
          <p:cNvSpPr/>
          <p:nvPr/>
        </p:nvSpPr>
        <p:spPr>
          <a:xfrm>
            <a:off x="996696" y="3163824"/>
            <a:ext cx="1618488" cy="722376"/>
          </a:xfrm>
          <a:prstGeom prst="rect">
            <a:avLst/>
          </a:prstGeom>
          <a:noFill/>
          <a:ln/>
        </p:spPr>
        <p:txBody>
          <a:bodyPr wrap="square" lIns="0" tIns="0" rIns="0" bIns="0" rtlCol="0" anchor="ctr"/>
          <a:lstStyle/>
          <a:p>
            <a:pPr marL="0" indent="0" algn="ctr">
              <a:buNone/>
            </a:pPr>
            <a:r>
              <a:rPr lang="pl-PL" altLang="en-US" sz="2700" b="1" dirty="0">
                <a:solidFill>
                  <a:srgbClr val="173F36"/>
                </a:solidFill>
                <a:latin typeface="Lato" pitchFamily="34" charset="0"/>
                <a:ea typeface="Lato" pitchFamily="34" charset="-122"/>
                <a:cs typeface="Lato" pitchFamily="34" charset="-120"/>
              </a:rPr>
              <a:t>Ja</a:t>
            </a:r>
            <a:endParaRPr lang="pl-PL" sz="2700" dirty="0"/>
          </a:p>
        </p:txBody>
      </p:sp>
      <p:sp>
        <p:nvSpPr>
          <p:cNvPr id="13" name="Shape 10"/>
          <p:cNvSpPr/>
          <p:nvPr/>
        </p:nvSpPr>
        <p:spPr>
          <a:xfrm>
            <a:off x="3008376" y="3273552"/>
            <a:ext cx="374904" cy="475488"/>
          </a:xfrm>
          <a:prstGeom prst="chevron">
            <a:avLst/>
          </a:prstGeom>
          <a:solidFill>
            <a:srgbClr val="477966"/>
          </a:solidFill>
          <a:ln w="12700">
            <a:solidFill>
              <a:srgbClr val="477966">
                <a:alpha val="0"/>
              </a:srgbClr>
            </a:solidFill>
            <a:prstDash val="solid"/>
          </a:ln>
        </p:spPr>
        <p:txBody>
          <a:bodyPr/>
          <a:lstStyle/>
          <a:p>
            <a:endParaRPr lang="pl-PL"/>
          </a:p>
        </p:txBody>
      </p:sp>
      <p:sp>
        <p:nvSpPr>
          <p:cNvPr id="14" name="Shape 11"/>
          <p:cNvSpPr/>
          <p:nvPr/>
        </p:nvSpPr>
        <p:spPr>
          <a:xfrm>
            <a:off x="3703320" y="2587752"/>
            <a:ext cx="1874520" cy="1874520"/>
          </a:xfrm>
          <a:prstGeom prst="ellipse">
            <a:avLst/>
          </a:prstGeom>
          <a:solidFill>
            <a:srgbClr val="F5EEDD"/>
          </a:solidFill>
          <a:ln w="12700">
            <a:solidFill>
              <a:srgbClr val="F5EEDD">
                <a:alpha val="0"/>
              </a:srgbClr>
            </a:solidFill>
            <a:prstDash val="solid"/>
          </a:ln>
        </p:spPr>
        <p:txBody>
          <a:bodyPr/>
          <a:lstStyle/>
          <a:p>
            <a:endParaRPr lang="pl-PL"/>
          </a:p>
        </p:txBody>
      </p:sp>
      <p:sp>
        <p:nvSpPr>
          <p:cNvPr id="15" name="Text 12"/>
          <p:cNvSpPr/>
          <p:nvPr/>
        </p:nvSpPr>
        <p:spPr>
          <a:xfrm>
            <a:off x="3831336" y="3163824"/>
            <a:ext cx="1618488" cy="722376"/>
          </a:xfrm>
          <a:prstGeom prst="rect">
            <a:avLst/>
          </a:prstGeom>
          <a:noFill/>
          <a:ln/>
        </p:spPr>
        <p:txBody>
          <a:bodyPr wrap="square" lIns="0" tIns="0" rIns="0" bIns="0" rtlCol="0" anchor="ctr"/>
          <a:lstStyle/>
          <a:p>
            <a:pPr marL="0" indent="0" algn="ctr">
              <a:buNone/>
            </a:pPr>
            <a:r>
              <a:rPr lang="pl-PL" altLang="en-US" sz="2700" b="1" dirty="0">
                <a:solidFill>
                  <a:srgbClr val="173F36"/>
                </a:solidFill>
                <a:latin typeface="Lato" pitchFamily="34" charset="0"/>
                <a:ea typeface="Lato" pitchFamily="34" charset="-122"/>
                <a:cs typeface="Lato" pitchFamily="34" charset="-120"/>
              </a:rPr>
              <a:t>Grupa</a:t>
            </a:r>
            <a:endParaRPr lang="pl-PL" sz="2700" dirty="0"/>
          </a:p>
        </p:txBody>
      </p:sp>
      <p:sp>
        <p:nvSpPr>
          <p:cNvPr id="16" name="Shape 13"/>
          <p:cNvSpPr/>
          <p:nvPr/>
        </p:nvSpPr>
        <p:spPr>
          <a:xfrm>
            <a:off x="5843016" y="3273552"/>
            <a:ext cx="374904" cy="475488"/>
          </a:xfrm>
          <a:prstGeom prst="chevron">
            <a:avLst/>
          </a:prstGeom>
          <a:solidFill>
            <a:srgbClr val="477966"/>
          </a:solidFill>
          <a:ln w="12700">
            <a:solidFill>
              <a:srgbClr val="477966">
                <a:alpha val="0"/>
              </a:srgbClr>
            </a:solidFill>
            <a:prstDash val="solid"/>
          </a:ln>
        </p:spPr>
        <p:txBody>
          <a:bodyPr/>
          <a:lstStyle/>
          <a:p>
            <a:endParaRPr lang="pl-PL"/>
          </a:p>
        </p:txBody>
      </p:sp>
      <p:sp>
        <p:nvSpPr>
          <p:cNvPr id="17" name="Shape 14"/>
          <p:cNvSpPr/>
          <p:nvPr/>
        </p:nvSpPr>
        <p:spPr>
          <a:xfrm>
            <a:off x="6537960" y="2587752"/>
            <a:ext cx="1874520" cy="1874520"/>
          </a:xfrm>
          <a:prstGeom prst="ellipse">
            <a:avLst/>
          </a:prstGeom>
          <a:solidFill>
            <a:srgbClr val="EAF2ED"/>
          </a:solidFill>
          <a:ln w="12700">
            <a:solidFill>
              <a:srgbClr val="EAF2ED">
                <a:alpha val="0"/>
              </a:srgbClr>
            </a:solidFill>
            <a:prstDash val="solid"/>
          </a:ln>
        </p:spPr>
        <p:txBody>
          <a:bodyPr/>
          <a:lstStyle/>
          <a:p>
            <a:endParaRPr lang="pl-PL"/>
          </a:p>
        </p:txBody>
      </p:sp>
      <p:sp>
        <p:nvSpPr>
          <p:cNvPr id="18" name="Text 15"/>
          <p:cNvSpPr/>
          <p:nvPr/>
        </p:nvSpPr>
        <p:spPr>
          <a:xfrm>
            <a:off x="6665976" y="3163824"/>
            <a:ext cx="1618488" cy="722376"/>
          </a:xfrm>
          <a:prstGeom prst="rect">
            <a:avLst/>
          </a:prstGeom>
          <a:noFill/>
          <a:ln/>
        </p:spPr>
        <p:txBody>
          <a:bodyPr wrap="square" lIns="0" tIns="0" rIns="0" bIns="0" rtlCol="0" anchor="ctr"/>
          <a:lstStyle/>
          <a:p>
            <a:pPr marL="0" indent="0" algn="ctr">
              <a:buNone/>
            </a:pPr>
            <a:r>
              <a:rPr lang="pl-PL" altLang="en-US" sz="2700" b="1" dirty="0">
                <a:solidFill>
                  <a:srgbClr val="173F36"/>
                </a:solidFill>
                <a:latin typeface="Lato" pitchFamily="34" charset="0"/>
                <a:ea typeface="Lato" pitchFamily="34" charset="-122"/>
                <a:cs typeface="Lato" pitchFamily="34" charset="-120"/>
              </a:rPr>
              <a:t>Szkoła</a:t>
            </a:r>
            <a:endParaRPr lang="pl-PL" sz="2700" dirty="0"/>
          </a:p>
        </p:txBody>
      </p:sp>
      <p:sp>
        <p:nvSpPr>
          <p:cNvPr id="19" name="Shape 16"/>
          <p:cNvSpPr/>
          <p:nvPr/>
        </p:nvSpPr>
        <p:spPr>
          <a:xfrm>
            <a:off x="8677656" y="3273552"/>
            <a:ext cx="374904" cy="475488"/>
          </a:xfrm>
          <a:prstGeom prst="chevron">
            <a:avLst/>
          </a:prstGeom>
          <a:solidFill>
            <a:srgbClr val="477966"/>
          </a:solidFill>
          <a:ln w="12700">
            <a:solidFill>
              <a:srgbClr val="477966">
                <a:alpha val="0"/>
              </a:srgbClr>
            </a:solidFill>
            <a:prstDash val="solid"/>
          </a:ln>
        </p:spPr>
        <p:txBody>
          <a:bodyPr/>
          <a:lstStyle/>
          <a:p>
            <a:endParaRPr lang="pl-PL"/>
          </a:p>
        </p:txBody>
      </p:sp>
      <p:sp>
        <p:nvSpPr>
          <p:cNvPr id="20" name="Shape 17"/>
          <p:cNvSpPr/>
          <p:nvPr/>
        </p:nvSpPr>
        <p:spPr>
          <a:xfrm>
            <a:off x="9372600" y="2587752"/>
            <a:ext cx="1874520" cy="1874520"/>
          </a:xfrm>
          <a:prstGeom prst="ellipse">
            <a:avLst/>
          </a:prstGeom>
          <a:solidFill>
            <a:srgbClr val="F5EEDD"/>
          </a:solidFill>
          <a:ln w="12700">
            <a:solidFill>
              <a:srgbClr val="F5EEDD">
                <a:alpha val="0"/>
              </a:srgbClr>
            </a:solidFill>
            <a:prstDash val="solid"/>
          </a:ln>
        </p:spPr>
        <p:txBody>
          <a:bodyPr/>
          <a:lstStyle/>
          <a:p>
            <a:endParaRPr lang="pl-PL"/>
          </a:p>
        </p:txBody>
      </p:sp>
      <p:sp>
        <p:nvSpPr>
          <p:cNvPr id="21" name="Text 18"/>
          <p:cNvSpPr/>
          <p:nvPr/>
        </p:nvSpPr>
        <p:spPr>
          <a:xfrm>
            <a:off x="9500616" y="3163824"/>
            <a:ext cx="1618488" cy="722376"/>
          </a:xfrm>
          <a:prstGeom prst="rect">
            <a:avLst/>
          </a:prstGeom>
          <a:noFill/>
          <a:ln/>
        </p:spPr>
        <p:txBody>
          <a:bodyPr wrap="square" lIns="0" tIns="0" rIns="0" bIns="0" rtlCol="0" anchor="ctr"/>
          <a:lstStyle/>
          <a:p>
            <a:pPr marL="0" indent="0" algn="ctr">
              <a:buNone/>
            </a:pPr>
            <a:r>
              <a:rPr lang="pl-PL" altLang="en-US" sz="2200" b="1" dirty="0">
                <a:solidFill>
                  <a:srgbClr val="173F36"/>
                </a:solidFill>
                <a:latin typeface="Lato" pitchFamily="34" charset="0"/>
                <a:ea typeface="Lato" pitchFamily="34" charset="-122"/>
                <a:cs typeface="Lato" pitchFamily="34" charset="-120"/>
              </a:rPr>
              <a:t>Społeczność</a:t>
            </a:r>
            <a:endParaRPr lang="pl-PL" sz="2200" dirty="0"/>
          </a:p>
        </p:txBody>
      </p:sp>
      <p:sp>
        <p:nvSpPr>
          <p:cNvPr id="22" name="Text 19"/>
          <p:cNvSpPr/>
          <p:nvPr/>
        </p:nvSpPr>
        <p:spPr>
          <a:xfrm>
            <a:off x="960120" y="4773168"/>
            <a:ext cx="10149840" cy="713232"/>
          </a:xfrm>
          <a:prstGeom prst="rect">
            <a:avLst/>
          </a:prstGeom>
          <a:noFill/>
          <a:ln/>
        </p:spPr>
        <p:txBody>
          <a:bodyPr wrap="square" lIns="0" tIns="0" rIns="0" bIns="0" rtlCol="0" anchor="ctr"/>
          <a:lstStyle/>
          <a:p>
            <a:pPr marL="0" indent="0" algn="ctr">
              <a:buNone/>
            </a:pPr>
            <a:r>
              <a:rPr lang="pl-PL" altLang="en-US" sz="2700" b="1" dirty="0">
                <a:solidFill>
                  <a:srgbClr val="173F36"/>
                </a:solidFill>
                <a:latin typeface="Lato" pitchFamily="34" charset="0"/>
                <a:ea typeface="Lato" pitchFamily="34" charset="-122"/>
                <a:cs typeface="Lato" pitchFamily="34" charset="-120"/>
              </a:rPr>
              <a:t>Zaczynamy od codziennych spraw,</a:t>
            </a:r>
            <a:endParaRPr lang="pl-PL" sz="2700" dirty="0"/>
          </a:p>
          <a:p>
            <a:pPr marL="0" indent="0" algn="ctr">
              <a:buNone/>
            </a:pPr>
            <a:r>
              <a:rPr lang="pl-PL" altLang="en-US" sz="2700" b="1" dirty="0">
                <a:solidFill>
                  <a:srgbClr val="173F36"/>
                </a:solidFill>
                <a:latin typeface="Lato" pitchFamily="34" charset="0"/>
                <a:ea typeface="Lato" pitchFamily="34" charset="-122"/>
                <a:cs typeface="Lato" pitchFamily="34" charset="-120"/>
              </a:rPr>
              <a:t>które mają znaczenie dla innych.</a:t>
            </a:r>
            <a:endParaRPr lang="pl-PL" sz="2700" dirty="0"/>
          </a:p>
        </p:txBody>
      </p:sp>
      <p:sp>
        <p:nvSpPr>
          <p:cNvPr id="23" name="Shape 20"/>
          <p:cNvSpPr/>
          <p:nvPr/>
        </p:nvSpPr>
        <p:spPr>
          <a:xfrm>
            <a:off x="612648" y="5650992"/>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24" name="Text 21"/>
          <p:cNvSpPr/>
          <p:nvPr/>
        </p:nvSpPr>
        <p:spPr>
          <a:xfrm>
            <a:off x="822960" y="5724144"/>
            <a:ext cx="10533888" cy="347472"/>
          </a:xfrm>
          <a:prstGeom prst="rect">
            <a:avLst/>
          </a:prstGeom>
          <a:noFill/>
          <a:ln/>
        </p:spPr>
        <p:txBody>
          <a:bodyPr wrap="square" lIns="0" tIns="0" rIns="0" bIns="0" rtlCol="0" anchor="ctr"/>
          <a:lstStyle/>
          <a:p>
            <a:pPr marL="0" indent="0">
              <a:buNone/>
            </a:pPr>
            <a:r>
              <a:rPr lang="pl-PL" altLang="en-US" sz="1920" dirty="0">
                <a:solidFill>
                  <a:srgbClr val="173F36"/>
                </a:solidFill>
                <a:latin typeface="Lato" pitchFamily="34" charset="0"/>
                <a:ea typeface="Lato" pitchFamily="34" charset="-122"/>
                <a:cs typeface="Lato" pitchFamily="34" charset="-120"/>
              </a:rPr>
              <a:t>Zauważam potrzebę. Zapraszam innych. Szukamy wspólnego rozwiązania.</a:t>
            </a:r>
            <a:endParaRPr lang="pl-PL" sz="192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MODUŁ 4 · KOLOROWE PRAWA</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Prawa nie są nagrodą.</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W PAKIECIE: K08</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17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621792" y="1993392"/>
            <a:ext cx="5340096" cy="1472184"/>
          </a:xfrm>
          <a:prstGeom prst="roundRect">
            <a:avLst>
              <a:gd name="adj" fmla="val 7453"/>
            </a:avLst>
          </a:prstGeom>
          <a:solidFill>
            <a:srgbClr val="EAF2ED"/>
          </a:solidFill>
          <a:ln w="12700">
            <a:solidFill>
              <a:srgbClr val="EAF2ED">
                <a:alpha val="0"/>
              </a:srgbClr>
            </a:solidFill>
            <a:prstDash val="solid"/>
          </a:ln>
        </p:spPr>
        <p:txBody>
          <a:bodyPr/>
          <a:lstStyle/>
          <a:p>
            <a:endParaRPr lang="pl-PL"/>
          </a:p>
        </p:txBody>
      </p:sp>
      <p:sp>
        <p:nvSpPr>
          <p:cNvPr id="12" name="Text 9"/>
          <p:cNvSpPr/>
          <p:nvPr/>
        </p:nvSpPr>
        <p:spPr>
          <a:xfrm>
            <a:off x="832104" y="2139696"/>
            <a:ext cx="4892040" cy="365760"/>
          </a:xfrm>
          <a:prstGeom prst="rect">
            <a:avLst/>
          </a:prstGeom>
          <a:noFill/>
          <a:ln/>
        </p:spPr>
        <p:txBody>
          <a:bodyPr wrap="square" lIns="0" tIns="0" rIns="0" bIns="0" rtlCol="0" anchor="ctr"/>
          <a:lstStyle/>
          <a:p>
            <a:pPr marL="0" indent="0">
              <a:buNone/>
            </a:pPr>
            <a:r>
              <a:rPr lang="pl-PL" altLang="en-US" sz="2500" b="1" dirty="0">
                <a:solidFill>
                  <a:srgbClr val="173F36"/>
                </a:solidFill>
                <a:latin typeface="Lato" pitchFamily="34" charset="0"/>
                <a:ea typeface="Lato" pitchFamily="34" charset="-122"/>
                <a:cs typeface="Lato" pitchFamily="34" charset="-120"/>
              </a:rPr>
              <a:t>Prawo</a:t>
            </a:r>
            <a:endParaRPr lang="pl-PL" sz="2500" dirty="0"/>
          </a:p>
        </p:txBody>
      </p:sp>
      <p:sp>
        <p:nvSpPr>
          <p:cNvPr id="13" name="Text 10"/>
          <p:cNvSpPr/>
          <p:nvPr/>
        </p:nvSpPr>
        <p:spPr>
          <a:xfrm>
            <a:off x="832104" y="2633472"/>
            <a:ext cx="4892040" cy="329184"/>
          </a:xfrm>
          <a:prstGeom prst="rect">
            <a:avLst/>
          </a:prstGeom>
          <a:noFill/>
          <a:ln/>
        </p:spPr>
        <p:txBody>
          <a:bodyPr wrap="square" lIns="0" tIns="0" rIns="0" bIns="0" rtlCol="0" anchor="ctr"/>
          <a:lstStyle/>
          <a:p>
            <a:pPr marL="0" indent="0">
              <a:buNone/>
            </a:pPr>
            <a:r>
              <a:rPr lang="pl-PL" altLang="en-US" sz="2180" dirty="0">
                <a:solidFill>
                  <a:srgbClr val="243C33"/>
                </a:solidFill>
                <a:latin typeface="Lato" pitchFamily="34" charset="0"/>
                <a:ea typeface="Lato" pitchFamily="34" charset="-122"/>
                <a:cs typeface="Lato" pitchFamily="34" charset="-120"/>
              </a:rPr>
              <a:t>Godność i bezpieczeństwo.</a:t>
            </a:r>
            <a:endParaRPr lang="pl-PL" sz="2180" dirty="0"/>
          </a:p>
        </p:txBody>
      </p:sp>
      <p:sp>
        <p:nvSpPr>
          <p:cNvPr id="14" name="Text 11"/>
          <p:cNvSpPr/>
          <p:nvPr/>
        </p:nvSpPr>
        <p:spPr>
          <a:xfrm>
            <a:off x="832104" y="3063240"/>
            <a:ext cx="4892040" cy="210312"/>
          </a:xfrm>
          <a:prstGeom prst="rect">
            <a:avLst/>
          </a:prstGeom>
          <a:noFill/>
          <a:ln/>
        </p:spPr>
        <p:txBody>
          <a:bodyPr wrap="square" lIns="0" tIns="0" rIns="0" bIns="0" rtlCol="0" anchor="ctr"/>
          <a:lstStyle/>
          <a:p>
            <a:pPr marL="0" indent="0">
              <a:buNone/>
            </a:pPr>
            <a:r>
              <a:rPr lang="pl-PL" altLang="en-US" sz="1580" dirty="0">
                <a:solidFill>
                  <a:srgbClr val="567368"/>
                </a:solidFill>
                <a:latin typeface="Lato" pitchFamily="34" charset="0"/>
                <a:ea typeface="Lato" pitchFamily="34" charset="-122"/>
                <a:cs typeface="Lato" pitchFamily="34" charset="-120"/>
              </a:rPr>
              <a:t>Nie trzeba na nie zasłużyć wynikiem.</a:t>
            </a:r>
            <a:endParaRPr lang="pl-PL" sz="1580" dirty="0"/>
          </a:p>
        </p:txBody>
      </p:sp>
      <p:sp>
        <p:nvSpPr>
          <p:cNvPr id="15" name="Shape 12"/>
          <p:cNvSpPr/>
          <p:nvPr/>
        </p:nvSpPr>
        <p:spPr>
          <a:xfrm>
            <a:off x="6227064" y="1993392"/>
            <a:ext cx="5340096" cy="1472184"/>
          </a:xfrm>
          <a:prstGeom prst="roundRect">
            <a:avLst>
              <a:gd name="adj" fmla="val 7453"/>
            </a:avLst>
          </a:prstGeom>
          <a:solidFill>
            <a:srgbClr val="F5EEDD"/>
          </a:solidFill>
          <a:ln w="12700">
            <a:solidFill>
              <a:srgbClr val="F5EEDD">
                <a:alpha val="0"/>
              </a:srgbClr>
            </a:solidFill>
            <a:prstDash val="solid"/>
          </a:ln>
        </p:spPr>
        <p:txBody>
          <a:bodyPr/>
          <a:lstStyle/>
          <a:p>
            <a:endParaRPr lang="pl-PL"/>
          </a:p>
        </p:txBody>
      </p:sp>
      <p:sp>
        <p:nvSpPr>
          <p:cNvPr id="16" name="Text 13"/>
          <p:cNvSpPr/>
          <p:nvPr/>
        </p:nvSpPr>
        <p:spPr>
          <a:xfrm>
            <a:off x="6437376" y="2139696"/>
            <a:ext cx="4892040" cy="365760"/>
          </a:xfrm>
          <a:prstGeom prst="rect">
            <a:avLst/>
          </a:prstGeom>
          <a:noFill/>
          <a:ln/>
        </p:spPr>
        <p:txBody>
          <a:bodyPr wrap="square" lIns="0" tIns="0" rIns="0" bIns="0" rtlCol="0" anchor="ctr"/>
          <a:lstStyle/>
          <a:p>
            <a:pPr marL="0" indent="0">
              <a:buNone/>
            </a:pPr>
            <a:r>
              <a:rPr lang="pl-PL" altLang="en-US" sz="2500" b="1" dirty="0">
                <a:solidFill>
                  <a:srgbClr val="173F36"/>
                </a:solidFill>
                <a:latin typeface="Lato" pitchFamily="34" charset="0"/>
                <a:ea typeface="Lato" pitchFamily="34" charset="-122"/>
                <a:cs typeface="Lato" pitchFamily="34" charset="-120"/>
              </a:rPr>
              <a:t>Odpowiedzialność</a:t>
            </a:r>
            <a:endParaRPr lang="pl-PL" sz="2500" dirty="0"/>
          </a:p>
        </p:txBody>
      </p:sp>
      <p:sp>
        <p:nvSpPr>
          <p:cNvPr id="17" name="Text 14"/>
          <p:cNvSpPr/>
          <p:nvPr/>
        </p:nvSpPr>
        <p:spPr>
          <a:xfrm>
            <a:off x="6437376" y="2633472"/>
            <a:ext cx="4892040" cy="329184"/>
          </a:xfrm>
          <a:prstGeom prst="rect">
            <a:avLst/>
          </a:prstGeom>
          <a:noFill/>
          <a:ln/>
        </p:spPr>
        <p:txBody>
          <a:bodyPr wrap="square" lIns="0" tIns="0" rIns="0" bIns="0" rtlCol="0" anchor="ctr"/>
          <a:lstStyle/>
          <a:p>
            <a:pPr marL="0" indent="0">
              <a:buNone/>
            </a:pPr>
            <a:r>
              <a:rPr lang="pl-PL" altLang="en-US" sz="2180" dirty="0">
                <a:solidFill>
                  <a:srgbClr val="243C33"/>
                </a:solidFill>
                <a:latin typeface="Lato" pitchFamily="34" charset="0"/>
                <a:ea typeface="Lato" pitchFamily="34" charset="-122"/>
                <a:cs typeface="Lato" pitchFamily="34" charset="-120"/>
              </a:rPr>
              <a:t>Uwzględniam innych.</a:t>
            </a:r>
            <a:endParaRPr lang="pl-PL" sz="2180" dirty="0"/>
          </a:p>
        </p:txBody>
      </p:sp>
      <p:sp>
        <p:nvSpPr>
          <p:cNvPr id="18" name="Text 15"/>
          <p:cNvSpPr/>
          <p:nvPr/>
        </p:nvSpPr>
        <p:spPr>
          <a:xfrm>
            <a:off x="6437376" y="3063240"/>
            <a:ext cx="4892040" cy="210312"/>
          </a:xfrm>
          <a:prstGeom prst="rect">
            <a:avLst/>
          </a:prstGeom>
          <a:noFill/>
          <a:ln/>
        </p:spPr>
        <p:txBody>
          <a:bodyPr wrap="square" lIns="0" tIns="0" rIns="0" bIns="0" rtlCol="0" anchor="ctr"/>
          <a:lstStyle/>
          <a:p>
            <a:pPr marL="0" indent="0">
              <a:buNone/>
            </a:pPr>
            <a:r>
              <a:rPr lang="pl-PL" altLang="en-US" sz="1580" dirty="0">
                <a:solidFill>
                  <a:srgbClr val="567368"/>
                </a:solidFill>
                <a:latin typeface="Lato" pitchFamily="34" charset="0"/>
                <a:ea typeface="Lato" pitchFamily="34" charset="-122"/>
                <a:cs typeface="Lato" pitchFamily="34" charset="-120"/>
              </a:rPr>
              <a:t>Rozważam skutki swoich słów i decyzji.</a:t>
            </a:r>
            <a:endParaRPr lang="pl-PL" sz="1580" dirty="0"/>
          </a:p>
        </p:txBody>
      </p:sp>
      <p:sp>
        <p:nvSpPr>
          <p:cNvPr id="19" name="Shape 16"/>
          <p:cNvSpPr/>
          <p:nvPr/>
        </p:nvSpPr>
        <p:spPr>
          <a:xfrm>
            <a:off x="621792" y="3639312"/>
            <a:ext cx="5340096" cy="1472184"/>
          </a:xfrm>
          <a:prstGeom prst="roundRect">
            <a:avLst>
              <a:gd name="adj" fmla="val 7453"/>
            </a:avLst>
          </a:prstGeom>
          <a:solidFill>
            <a:srgbClr val="EAF2ED"/>
          </a:solidFill>
          <a:ln w="12700">
            <a:solidFill>
              <a:srgbClr val="EAF2ED">
                <a:alpha val="0"/>
              </a:srgbClr>
            </a:solidFill>
            <a:prstDash val="solid"/>
          </a:ln>
        </p:spPr>
        <p:txBody>
          <a:bodyPr/>
          <a:lstStyle/>
          <a:p>
            <a:endParaRPr lang="pl-PL"/>
          </a:p>
        </p:txBody>
      </p:sp>
      <p:sp>
        <p:nvSpPr>
          <p:cNvPr id="20" name="Text 17"/>
          <p:cNvSpPr/>
          <p:nvPr/>
        </p:nvSpPr>
        <p:spPr>
          <a:xfrm>
            <a:off x="832104" y="3785616"/>
            <a:ext cx="4892040" cy="365760"/>
          </a:xfrm>
          <a:prstGeom prst="rect">
            <a:avLst/>
          </a:prstGeom>
          <a:noFill/>
          <a:ln/>
        </p:spPr>
        <p:txBody>
          <a:bodyPr wrap="square" lIns="0" tIns="0" rIns="0" bIns="0" rtlCol="0" anchor="ctr"/>
          <a:lstStyle/>
          <a:p>
            <a:pPr marL="0" indent="0">
              <a:buNone/>
            </a:pPr>
            <a:r>
              <a:rPr lang="pl-PL" altLang="en-US" sz="2500" b="1" dirty="0">
                <a:solidFill>
                  <a:srgbClr val="173F36"/>
                </a:solidFill>
                <a:latin typeface="Lato" pitchFamily="34" charset="0"/>
                <a:ea typeface="Lato" pitchFamily="34" charset="-122"/>
                <a:cs typeface="Lato" pitchFamily="34" charset="-120"/>
              </a:rPr>
              <a:t>Umowa grupy</a:t>
            </a:r>
            <a:endParaRPr lang="pl-PL" sz="2500" dirty="0"/>
          </a:p>
        </p:txBody>
      </p:sp>
      <p:sp>
        <p:nvSpPr>
          <p:cNvPr id="21" name="Text 18"/>
          <p:cNvSpPr/>
          <p:nvPr/>
        </p:nvSpPr>
        <p:spPr>
          <a:xfrm>
            <a:off x="832104" y="4279392"/>
            <a:ext cx="4892040" cy="329184"/>
          </a:xfrm>
          <a:prstGeom prst="rect">
            <a:avLst/>
          </a:prstGeom>
          <a:noFill/>
          <a:ln/>
        </p:spPr>
        <p:txBody>
          <a:bodyPr wrap="square" lIns="0" tIns="0" rIns="0" bIns="0" rtlCol="0" anchor="ctr"/>
          <a:lstStyle/>
          <a:p>
            <a:pPr marL="0" indent="0">
              <a:buNone/>
            </a:pPr>
            <a:r>
              <a:rPr lang="pl-PL" altLang="en-US" sz="2180" dirty="0">
                <a:solidFill>
                  <a:srgbClr val="243C33"/>
                </a:solidFill>
                <a:latin typeface="Lato" pitchFamily="34" charset="0"/>
                <a:ea typeface="Lato" pitchFamily="34" charset="-122"/>
                <a:cs typeface="Lato" pitchFamily="34" charset="-120"/>
              </a:rPr>
              <a:t>Ustalamy kolejność wypowiedzi.</a:t>
            </a:r>
            <a:endParaRPr lang="pl-PL" sz="2180" dirty="0"/>
          </a:p>
        </p:txBody>
      </p:sp>
      <p:sp>
        <p:nvSpPr>
          <p:cNvPr id="22" name="Text 19"/>
          <p:cNvSpPr/>
          <p:nvPr/>
        </p:nvSpPr>
        <p:spPr>
          <a:xfrm>
            <a:off x="832104" y="4709160"/>
            <a:ext cx="4892040" cy="210312"/>
          </a:xfrm>
          <a:prstGeom prst="rect">
            <a:avLst/>
          </a:prstGeom>
          <a:noFill/>
          <a:ln/>
        </p:spPr>
        <p:txBody>
          <a:bodyPr wrap="square" lIns="0" tIns="0" rIns="0" bIns="0" rtlCol="0" anchor="ctr"/>
          <a:lstStyle/>
          <a:p>
            <a:pPr marL="0" indent="0">
              <a:buNone/>
            </a:pPr>
            <a:r>
              <a:rPr lang="pl-PL" altLang="en-US" sz="1580" dirty="0">
                <a:solidFill>
                  <a:srgbClr val="567368"/>
                </a:solidFill>
                <a:latin typeface="Lato" pitchFamily="34" charset="0"/>
                <a:ea typeface="Lato" pitchFamily="34" charset="-122"/>
                <a:cs typeface="Lato" pitchFamily="34" charset="-120"/>
              </a:rPr>
              <a:t>Uzgodnienie ma pomagać wszystkim.</a:t>
            </a:r>
            <a:endParaRPr lang="pl-PL" sz="1580" dirty="0"/>
          </a:p>
        </p:txBody>
      </p:sp>
      <p:sp>
        <p:nvSpPr>
          <p:cNvPr id="23" name="Shape 20"/>
          <p:cNvSpPr/>
          <p:nvPr/>
        </p:nvSpPr>
        <p:spPr>
          <a:xfrm>
            <a:off x="6227064" y="3639312"/>
            <a:ext cx="5340096" cy="1472184"/>
          </a:xfrm>
          <a:prstGeom prst="roundRect">
            <a:avLst>
              <a:gd name="adj" fmla="val 7453"/>
            </a:avLst>
          </a:prstGeom>
          <a:solidFill>
            <a:srgbClr val="F5EEDD"/>
          </a:solidFill>
          <a:ln w="12700">
            <a:solidFill>
              <a:srgbClr val="F5EEDD">
                <a:alpha val="0"/>
              </a:srgbClr>
            </a:solidFill>
            <a:prstDash val="solid"/>
          </a:ln>
        </p:spPr>
        <p:txBody>
          <a:bodyPr/>
          <a:lstStyle/>
          <a:p>
            <a:endParaRPr lang="pl-PL"/>
          </a:p>
        </p:txBody>
      </p:sp>
      <p:sp>
        <p:nvSpPr>
          <p:cNvPr id="24" name="Text 21"/>
          <p:cNvSpPr/>
          <p:nvPr/>
        </p:nvSpPr>
        <p:spPr>
          <a:xfrm>
            <a:off x="6437376" y="3785616"/>
            <a:ext cx="4892040" cy="365760"/>
          </a:xfrm>
          <a:prstGeom prst="rect">
            <a:avLst/>
          </a:prstGeom>
          <a:noFill/>
          <a:ln/>
        </p:spPr>
        <p:txBody>
          <a:bodyPr wrap="square" lIns="0" tIns="0" rIns="0" bIns="0" rtlCol="0" anchor="ctr"/>
          <a:lstStyle/>
          <a:p>
            <a:pPr marL="0" indent="0">
              <a:buNone/>
            </a:pPr>
            <a:r>
              <a:rPr lang="pl-PL" altLang="en-US" sz="2500" b="1" dirty="0">
                <a:solidFill>
                  <a:srgbClr val="173F36"/>
                </a:solidFill>
                <a:latin typeface="Lato" pitchFamily="34" charset="0"/>
                <a:ea typeface="Lato" pitchFamily="34" charset="-122"/>
                <a:cs typeface="Lato" pitchFamily="34" charset="-120"/>
              </a:rPr>
              <a:t>Preferencja</a:t>
            </a:r>
            <a:endParaRPr lang="pl-PL" sz="2500" dirty="0"/>
          </a:p>
        </p:txBody>
      </p:sp>
      <p:sp>
        <p:nvSpPr>
          <p:cNvPr id="25" name="Text 22"/>
          <p:cNvSpPr/>
          <p:nvPr/>
        </p:nvSpPr>
        <p:spPr>
          <a:xfrm>
            <a:off x="6437376" y="4279392"/>
            <a:ext cx="4892040" cy="329184"/>
          </a:xfrm>
          <a:prstGeom prst="rect">
            <a:avLst/>
          </a:prstGeom>
          <a:noFill/>
          <a:ln/>
        </p:spPr>
        <p:txBody>
          <a:bodyPr wrap="square" lIns="0" tIns="0" rIns="0" bIns="0" rtlCol="0" anchor="ctr"/>
          <a:lstStyle/>
          <a:p>
            <a:pPr marL="0" indent="0">
              <a:buNone/>
            </a:pPr>
            <a:r>
              <a:rPr lang="pl-PL" altLang="en-US" sz="2180" dirty="0">
                <a:solidFill>
                  <a:srgbClr val="243C33"/>
                </a:solidFill>
                <a:latin typeface="Lato" pitchFamily="34" charset="0"/>
                <a:ea typeface="Lato" pitchFamily="34" charset="-122"/>
                <a:cs typeface="Lato" pitchFamily="34" charset="-120"/>
              </a:rPr>
              <a:t>Wolę rysować niż występować.</a:t>
            </a:r>
            <a:endParaRPr lang="pl-PL" sz="2180" dirty="0"/>
          </a:p>
        </p:txBody>
      </p:sp>
      <p:sp>
        <p:nvSpPr>
          <p:cNvPr id="26" name="Text 23"/>
          <p:cNvSpPr/>
          <p:nvPr/>
        </p:nvSpPr>
        <p:spPr>
          <a:xfrm>
            <a:off x="6437376" y="4709160"/>
            <a:ext cx="4892040" cy="210312"/>
          </a:xfrm>
          <a:prstGeom prst="rect">
            <a:avLst/>
          </a:prstGeom>
          <a:noFill/>
          <a:ln/>
        </p:spPr>
        <p:txBody>
          <a:bodyPr wrap="square" lIns="0" tIns="0" rIns="0" bIns="0" rtlCol="0" anchor="ctr"/>
          <a:lstStyle/>
          <a:p>
            <a:pPr marL="0" indent="0">
              <a:buNone/>
            </a:pPr>
            <a:r>
              <a:rPr lang="pl-PL" altLang="en-US" sz="1580" dirty="0">
                <a:solidFill>
                  <a:srgbClr val="567368"/>
                </a:solidFill>
                <a:latin typeface="Lato" pitchFamily="34" charset="0"/>
                <a:ea typeface="Lato" pitchFamily="34" charset="-122"/>
                <a:cs typeface="Lato" pitchFamily="34" charset="-120"/>
              </a:rPr>
              <a:t>Potrzeby i upodobania mogą się różnić.</a:t>
            </a:r>
            <a:endParaRPr lang="pl-PL" sz="1580" dirty="0"/>
          </a:p>
        </p:txBody>
      </p:sp>
      <p:sp>
        <p:nvSpPr>
          <p:cNvPr id="27" name="Shape 24"/>
          <p:cNvSpPr/>
          <p:nvPr/>
        </p:nvSpPr>
        <p:spPr>
          <a:xfrm>
            <a:off x="612648" y="5614416"/>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28" name="Text 25"/>
          <p:cNvSpPr/>
          <p:nvPr/>
        </p:nvSpPr>
        <p:spPr>
          <a:xfrm>
            <a:off x="822960" y="5687568"/>
            <a:ext cx="10533888" cy="347472"/>
          </a:xfrm>
          <a:prstGeom prst="rect">
            <a:avLst/>
          </a:prstGeom>
          <a:noFill/>
          <a:ln/>
        </p:spPr>
        <p:txBody>
          <a:bodyPr wrap="square" lIns="0" tIns="0" rIns="0" bIns="0" rtlCol="0" anchor="ctr"/>
          <a:lstStyle/>
          <a:p>
            <a:pPr marL="0" indent="0">
              <a:buNone/>
            </a:pPr>
            <a:r>
              <a:rPr lang="pl-PL" altLang="en-US" sz="2100" dirty="0">
                <a:solidFill>
                  <a:srgbClr val="173F36"/>
                </a:solidFill>
                <a:latin typeface="Lato" pitchFamily="34" charset="0"/>
                <a:ea typeface="Lato" pitchFamily="34" charset="-122"/>
                <a:cs typeface="Lato" pitchFamily="34" charset="-120"/>
              </a:rPr>
              <a:t>Co trzeba uszanować, a co możemy wspólnie ustalić?</a:t>
            </a:r>
            <a:endParaRPr lang="pl-PL" sz="2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MODUŁ 4 · GRA OBYWATELSKO-CYFROWA</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Pięć stacji. Jedna uważna decyzja.</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W PAKIECIE: K08–K13</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18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621792" y="1965960"/>
            <a:ext cx="10954512" cy="658368"/>
          </a:xfrm>
          <a:prstGeom prst="roundRect">
            <a:avLst>
              <a:gd name="adj" fmla="val 16667"/>
            </a:avLst>
          </a:prstGeom>
          <a:solidFill>
            <a:srgbClr val="EAF2ED"/>
          </a:solidFill>
          <a:ln w="12700">
            <a:solidFill>
              <a:srgbClr val="EAF2ED">
                <a:alpha val="0"/>
              </a:srgbClr>
            </a:solidFill>
            <a:prstDash val="solid"/>
          </a:ln>
        </p:spPr>
        <p:txBody>
          <a:bodyPr/>
          <a:lstStyle/>
          <a:p>
            <a:endParaRPr lang="pl-PL"/>
          </a:p>
        </p:txBody>
      </p:sp>
      <p:sp>
        <p:nvSpPr>
          <p:cNvPr id="12" name="Shape 9"/>
          <p:cNvSpPr/>
          <p:nvPr/>
        </p:nvSpPr>
        <p:spPr>
          <a:xfrm>
            <a:off x="786384" y="2084832"/>
            <a:ext cx="393192" cy="393192"/>
          </a:xfrm>
          <a:prstGeom prst="ellipse">
            <a:avLst/>
          </a:prstGeom>
          <a:solidFill>
            <a:srgbClr val="FFFFFF"/>
          </a:solidFill>
          <a:ln w="12700">
            <a:solidFill>
              <a:srgbClr val="FFFFFF">
                <a:alpha val="0"/>
              </a:srgbClr>
            </a:solidFill>
            <a:prstDash val="solid"/>
          </a:ln>
        </p:spPr>
        <p:txBody>
          <a:bodyPr/>
          <a:lstStyle/>
          <a:p>
            <a:endParaRPr lang="pl-PL"/>
          </a:p>
        </p:txBody>
      </p:sp>
      <p:sp>
        <p:nvSpPr>
          <p:cNvPr id="13" name="Text 10"/>
          <p:cNvSpPr/>
          <p:nvPr/>
        </p:nvSpPr>
        <p:spPr>
          <a:xfrm>
            <a:off x="786384" y="2093976"/>
            <a:ext cx="393192" cy="374904"/>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1</a:t>
            </a:r>
            <a:endParaRPr lang="pl-PL" sz="1800" dirty="0"/>
          </a:p>
        </p:txBody>
      </p:sp>
      <p:sp>
        <p:nvSpPr>
          <p:cNvPr id="14" name="Text 11"/>
          <p:cNvSpPr/>
          <p:nvPr/>
        </p:nvSpPr>
        <p:spPr>
          <a:xfrm>
            <a:off x="1353312" y="2103120"/>
            <a:ext cx="3300984" cy="384048"/>
          </a:xfrm>
          <a:prstGeom prst="rect">
            <a:avLst/>
          </a:prstGeom>
          <a:noFill/>
          <a:ln/>
        </p:spPr>
        <p:txBody>
          <a:bodyPr wrap="square" lIns="0" tIns="0" rIns="0" bIns="0" rtlCol="0" anchor="ctr"/>
          <a:lstStyle/>
          <a:p>
            <a:pPr marL="0" indent="0">
              <a:buNone/>
            </a:pPr>
            <a:r>
              <a:rPr lang="pl-PL" altLang="en-US" sz="2150" b="1" dirty="0">
                <a:solidFill>
                  <a:srgbClr val="173F36"/>
                </a:solidFill>
                <a:latin typeface="Lato" pitchFamily="34" charset="0"/>
                <a:ea typeface="Lato" pitchFamily="34" charset="-122"/>
                <a:cs typeface="Lato" pitchFamily="34" charset="-120"/>
              </a:rPr>
              <a:t>Kolorowe prawa</a:t>
            </a:r>
            <a:endParaRPr lang="pl-PL" sz="2150" dirty="0"/>
          </a:p>
        </p:txBody>
      </p:sp>
      <p:sp>
        <p:nvSpPr>
          <p:cNvPr id="15" name="Text 12"/>
          <p:cNvSpPr/>
          <p:nvPr/>
        </p:nvSpPr>
        <p:spPr>
          <a:xfrm>
            <a:off x="4846320" y="2103120"/>
            <a:ext cx="5239512" cy="384048"/>
          </a:xfrm>
          <a:prstGeom prst="rect">
            <a:avLst/>
          </a:prstGeom>
          <a:noFill/>
          <a:ln/>
        </p:spPr>
        <p:txBody>
          <a:bodyPr wrap="square" lIns="0" tIns="0" rIns="0" bIns="0" rtlCol="0" anchor="ctr"/>
          <a:lstStyle/>
          <a:p>
            <a:pPr marL="0" indent="0">
              <a:buNone/>
            </a:pPr>
            <a:r>
              <a:rPr lang="pl-PL" altLang="en-US" sz="1960" dirty="0">
                <a:solidFill>
                  <a:srgbClr val="243C33"/>
                </a:solidFill>
                <a:latin typeface="Lato" pitchFamily="34" charset="0"/>
                <a:ea typeface="Lato" pitchFamily="34" charset="-122"/>
                <a:cs typeface="Lato" pitchFamily="34" charset="-120"/>
              </a:rPr>
              <a:t>Co szanujemy, co ustalamy?</a:t>
            </a:r>
            <a:endParaRPr lang="pl-PL" sz="1960" dirty="0"/>
          </a:p>
        </p:txBody>
      </p:sp>
      <p:sp>
        <p:nvSpPr>
          <p:cNvPr id="16" name="Text 13"/>
          <p:cNvSpPr/>
          <p:nvPr/>
        </p:nvSpPr>
        <p:spPr>
          <a:xfrm>
            <a:off x="10287000" y="2185416"/>
            <a:ext cx="1005840" cy="201168"/>
          </a:xfrm>
          <a:prstGeom prst="rect">
            <a:avLst/>
          </a:prstGeom>
          <a:noFill/>
          <a:ln/>
        </p:spPr>
        <p:txBody>
          <a:bodyPr wrap="square" lIns="0" tIns="0" rIns="0" bIns="0" rtlCol="0" anchor="ctr"/>
          <a:lstStyle/>
          <a:p>
            <a:pPr marL="0" indent="0" algn="r">
              <a:buNone/>
            </a:pPr>
            <a:r>
              <a:rPr lang="pl-PL" altLang="en-US" sz="1150" dirty="0">
                <a:solidFill>
                  <a:srgbClr val="567368"/>
                </a:solidFill>
                <a:latin typeface="Lato" pitchFamily="34" charset="0"/>
                <a:ea typeface="Lato" pitchFamily="34" charset="-122"/>
                <a:cs typeface="Lato" pitchFamily="34" charset="-120"/>
              </a:rPr>
              <a:t>K08</a:t>
            </a:r>
            <a:endParaRPr lang="pl-PL" sz="1150" dirty="0"/>
          </a:p>
        </p:txBody>
      </p:sp>
      <p:sp>
        <p:nvSpPr>
          <p:cNvPr id="17" name="Shape 14"/>
          <p:cNvSpPr/>
          <p:nvPr/>
        </p:nvSpPr>
        <p:spPr>
          <a:xfrm>
            <a:off x="621792" y="2752344"/>
            <a:ext cx="10954512" cy="658368"/>
          </a:xfrm>
          <a:prstGeom prst="roundRect">
            <a:avLst>
              <a:gd name="adj" fmla="val 16667"/>
            </a:avLst>
          </a:prstGeom>
          <a:solidFill>
            <a:srgbClr val="F5EEDD"/>
          </a:solidFill>
          <a:ln w="12700">
            <a:solidFill>
              <a:srgbClr val="F5EEDD">
                <a:alpha val="0"/>
              </a:srgbClr>
            </a:solidFill>
            <a:prstDash val="solid"/>
          </a:ln>
        </p:spPr>
        <p:txBody>
          <a:bodyPr/>
          <a:lstStyle/>
          <a:p>
            <a:endParaRPr lang="pl-PL"/>
          </a:p>
        </p:txBody>
      </p:sp>
      <p:sp>
        <p:nvSpPr>
          <p:cNvPr id="18" name="Shape 15"/>
          <p:cNvSpPr/>
          <p:nvPr/>
        </p:nvSpPr>
        <p:spPr>
          <a:xfrm>
            <a:off x="786384" y="2871216"/>
            <a:ext cx="393192" cy="393192"/>
          </a:xfrm>
          <a:prstGeom prst="ellipse">
            <a:avLst/>
          </a:prstGeom>
          <a:solidFill>
            <a:srgbClr val="FFFFFF"/>
          </a:solidFill>
          <a:ln w="12700">
            <a:solidFill>
              <a:srgbClr val="FFFFFF">
                <a:alpha val="0"/>
              </a:srgbClr>
            </a:solidFill>
            <a:prstDash val="solid"/>
          </a:ln>
        </p:spPr>
        <p:txBody>
          <a:bodyPr/>
          <a:lstStyle/>
          <a:p>
            <a:endParaRPr lang="pl-PL"/>
          </a:p>
        </p:txBody>
      </p:sp>
      <p:sp>
        <p:nvSpPr>
          <p:cNvPr id="19" name="Text 16"/>
          <p:cNvSpPr/>
          <p:nvPr/>
        </p:nvSpPr>
        <p:spPr>
          <a:xfrm>
            <a:off x="786384" y="2880360"/>
            <a:ext cx="393192" cy="374904"/>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2</a:t>
            </a:r>
            <a:endParaRPr lang="pl-PL" sz="1800" dirty="0"/>
          </a:p>
        </p:txBody>
      </p:sp>
      <p:sp>
        <p:nvSpPr>
          <p:cNvPr id="20" name="Text 17"/>
          <p:cNvSpPr/>
          <p:nvPr/>
        </p:nvSpPr>
        <p:spPr>
          <a:xfrm>
            <a:off x="1353312" y="2889504"/>
            <a:ext cx="3300984" cy="384048"/>
          </a:xfrm>
          <a:prstGeom prst="rect">
            <a:avLst/>
          </a:prstGeom>
          <a:noFill/>
          <a:ln/>
        </p:spPr>
        <p:txBody>
          <a:bodyPr wrap="square" lIns="0" tIns="0" rIns="0" bIns="0" rtlCol="0" anchor="ctr"/>
          <a:lstStyle/>
          <a:p>
            <a:pPr marL="0" indent="0">
              <a:buNone/>
            </a:pPr>
            <a:r>
              <a:rPr lang="pl-PL" altLang="en-US" sz="2150" b="1" dirty="0">
                <a:solidFill>
                  <a:srgbClr val="173F36"/>
                </a:solidFill>
                <a:latin typeface="Lato" pitchFamily="34" charset="0"/>
                <a:ea typeface="Lato" pitchFamily="34" charset="-122"/>
                <a:cs typeface="Lato" pitchFamily="34" charset="-120"/>
              </a:rPr>
              <a:t>Tor odpowiedzialności</a:t>
            </a:r>
            <a:endParaRPr lang="pl-PL" sz="2150" dirty="0"/>
          </a:p>
        </p:txBody>
      </p:sp>
      <p:sp>
        <p:nvSpPr>
          <p:cNvPr id="21" name="Text 18"/>
          <p:cNvSpPr/>
          <p:nvPr/>
        </p:nvSpPr>
        <p:spPr>
          <a:xfrm>
            <a:off x="4846320" y="2889504"/>
            <a:ext cx="5239512" cy="384048"/>
          </a:xfrm>
          <a:prstGeom prst="rect">
            <a:avLst/>
          </a:prstGeom>
          <a:noFill/>
          <a:ln/>
        </p:spPr>
        <p:txBody>
          <a:bodyPr wrap="square" lIns="0" tIns="0" rIns="0" bIns="0" rtlCol="0" anchor="ctr"/>
          <a:lstStyle/>
          <a:p>
            <a:pPr marL="0" indent="0">
              <a:buNone/>
            </a:pPr>
            <a:r>
              <a:rPr lang="pl-PL" altLang="en-US" sz="1960" dirty="0">
                <a:solidFill>
                  <a:srgbClr val="243C33"/>
                </a:solidFill>
                <a:latin typeface="Lato" pitchFamily="34" charset="0"/>
                <a:ea typeface="Lato" pitchFamily="34" charset="-122"/>
                <a:cs typeface="Lato" pitchFamily="34" charset="-120"/>
              </a:rPr>
              <a:t>Jakie skutki ma mój wybór?</a:t>
            </a:r>
            <a:endParaRPr lang="pl-PL" sz="1960" dirty="0"/>
          </a:p>
        </p:txBody>
      </p:sp>
      <p:sp>
        <p:nvSpPr>
          <p:cNvPr id="22" name="Text 19"/>
          <p:cNvSpPr/>
          <p:nvPr/>
        </p:nvSpPr>
        <p:spPr>
          <a:xfrm>
            <a:off x="10287000" y="2971800"/>
            <a:ext cx="1005840" cy="201168"/>
          </a:xfrm>
          <a:prstGeom prst="rect">
            <a:avLst/>
          </a:prstGeom>
          <a:noFill/>
          <a:ln/>
        </p:spPr>
        <p:txBody>
          <a:bodyPr wrap="square" lIns="0" tIns="0" rIns="0" bIns="0" rtlCol="0" anchor="ctr"/>
          <a:lstStyle/>
          <a:p>
            <a:pPr marL="0" indent="0" algn="r">
              <a:buNone/>
            </a:pPr>
            <a:r>
              <a:rPr lang="pl-PL" altLang="en-US" sz="1150" dirty="0">
                <a:solidFill>
                  <a:srgbClr val="567368"/>
                </a:solidFill>
                <a:latin typeface="Lato" pitchFamily="34" charset="0"/>
                <a:ea typeface="Lato" pitchFamily="34" charset="-122"/>
                <a:cs typeface="Lato" pitchFamily="34" charset="-120"/>
              </a:rPr>
              <a:t>K09</a:t>
            </a:r>
            <a:endParaRPr lang="pl-PL" sz="1150" dirty="0"/>
          </a:p>
        </p:txBody>
      </p:sp>
      <p:sp>
        <p:nvSpPr>
          <p:cNvPr id="23" name="Shape 20"/>
          <p:cNvSpPr/>
          <p:nvPr/>
        </p:nvSpPr>
        <p:spPr>
          <a:xfrm>
            <a:off x="621792" y="3538728"/>
            <a:ext cx="10954512" cy="658368"/>
          </a:xfrm>
          <a:prstGeom prst="roundRect">
            <a:avLst>
              <a:gd name="adj" fmla="val 16667"/>
            </a:avLst>
          </a:prstGeom>
          <a:solidFill>
            <a:srgbClr val="EAF2ED"/>
          </a:solidFill>
          <a:ln w="12700">
            <a:solidFill>
              <a:srgbClr val="EAF2ED">
                <a:alpha val="0"/>
              </a:srgbClr>
            </a:solidFill>
            <a:prstDash val="solid"/>
          </a:ln>
        </p:spPr>
        <p:txBody>
          <a:bodyPr/>
          <a:lstStyle/>
          <a:p>
            <a:endParaRPr lang="pl-PL"/>
          </a:p>
        </p:txBody>
      </p:sp>
      <p:sp>
        <p:nvSpPr>
          <p:cNvPr id="24" name="Shape 21"/>
          <p:cNvSpPr/>
          <p:nvPr/>
        </p:nvSpPr>
        <p:spPr>
          <a:xfrm>
            <a:off x="786384" y="3657600"/>
            <a:ext cx="393192" cy="393192"/>
          </a:xfrm>
          <a:prstGeom prst="ellipse">
            <a:avLst/>
          </a:prstGeom>
          <a:solidFill>
            <a:srgbClr val="FFFFFF"/>
          </a:solidFill>
          <a:ln w="12700">
            <a:solidFill>
              <a:srgbClr val="FFFFFF">
                <a:alpha val="0"/>
              </a:srgbClr>
            </a:solidFill>
            <a:prstDash val="solid"/>
          </a:ln>
        </p:spPr>
        <p:txBody>
          <a:bodyPr/>
          <a:lstStyle/>
          <a:p>
            <a:endParaRPr lang="pl-PL"/>
          </a:p>
        </p:txBody>
      </p:sp>
      <p:sp>
        <p:nvSpPr>
          <p:cNvPr id="25" name="Text 22"/>
          <p:cNvSpPr/>
          <p:nvPr/>
        </p:nvSpPr>
        <p:spPr>
          <a:xfrm>
            <a:off x="786384" y="3666744"/>
            <a:ext cx="393192" cy="374904"/>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3</a:t>
            </a:r>
            <a:endParaRPr lang="pl-PL" sz="1800" dirty="0"/>
          </a:p>
        </p:txBody>
      </p:sp>
      <p:sp>
        <p:nvSpPr>
          <p:cNvPr id="26" name="Text 23"/>
          <p:cNvSpPr/>
          <p:nvPr/>
        </p:nvSpPr>
        <p:spPr>
          <a:xfrm>
            <a:off x="1353312" y="3675888"/>
            <a:ext cx="3300984" cy="384048"/>
          </a:xfrm>
          <a:prstGeom prst="rect">
            <a:avLst/>
          </a:prstGeom>
          <a:noFill/>
          <a:ln/>
        </p:spPr>
        <p:txBody>
          <a:bodyPr wrap="square" lIns="0" tIns="0" rIns="0" bIns="0" rtlCol="0" anchor="ctr"/>
          <a:lstStyle/>
          <a:p>
            <a:pPr marL="0" indent="0">
              <a:buNone/>
            </a:pPr>
            <a:r>
              <a:rPr lang="pl-PL" altLang="en-US" sz="2150" b="1" dirty="0">
                <a:solidFill>
                  <a:srgbClr val="173F36"/>
                </a:solidFill>
                <a:latin typeface="Lato" pitchFamily="34" charset="0"/>
                <a:ea typeface="Lato" pitchFamily="34" charset="-122"/>
                <a:cs typeface="Lato" pitchFamily="34" charset="-120"/>
              </a:rPr>
              <a:t>Mata wyborów</a:t>
            </a:r>
            <a:endParaRPr lang="pl-PL" sz="2150" dirty="0"/>
          </a:p>
        </p:txBody>
      </p:sp>
      <p:sp>
        <p:nvSpPr>
          <p:cNvPr id="27" name="Text 24"/>
          <p:cNvSpPr/>
          <p:nvPr/>
        </p:nvSpPr>
        <p:spPr>
          <a:xfrm>
            <a:off x="4846320" y="3675888"/>
            <a:ext cx="5239512" cy="384048"/>
          </a:xfrm>
          <a:prstGeom prst="rect">
            <a:avLst/>
          </a:prstGeom>
          <a:noFill/>
          <a:ln/>
        </p:spPr>
        <p:txBody>
          <a:bodyPr wrap="square" lIns="0" tIns="0" rIns="0" bIns="0" rtlCol="0" anchor="ctr"/>
          <a:lstStyle/>
          <a:p>
            <a:pPr marL="0" indent="0">
              <a:buNone/>
            </a:pPr>
            <a:r>
              <a:rPr lang="pl-PL" altLang="en-US" sz="1960" dirty="0">
                <a:solidFill>
                  <a:srgbClr val="243C33"/>
                </a:solidFill>
                <a:latin typeface="Lato" pitchFamily="34" charset="0"/>
                <a:ea typeface="Lato" pitchFamily="34" charset="-122"/>
                <a:cs typeface="Lato" pitchFamily="34" charset="-120"/>
              </a:rPr>
              <a:t>Co potwierdza informację?</a:t>
            </a:r>
            <a:endParaRPr lang="pl-PL" sz="1960" dirty="0"/>
          </a:p>
        </p:txBody>
      </p:sp>
      <p:sp>
        <p:nvSpPr>
          <p:cNvPr id="28" name="Text 25"/>
          <p:cNvSpPr/>
          <p:nvPr/>
        </p:nvSpPr>
        <p:spPr>
          <a:xfrm>
            <a:off x="10287000" y="3758184"/>
            <a:ext cx="1005840" cy="201168"/>
          </a:xfrm>
          <a:prstGeom prst="rect">
            <a:avLst/>
          </a:prstGeom>
          <a:noFill/>
          <a:ln/>
        </p:spPr>
        <p:txBody>
          <a:bodyPr wrap="square" lIns="0" tIns="0" rIns="0" bIns="0" rtlCol="0" anchor="ctr"/>
          <a:lstStyle/>
          <a:p>
            <a:pPr marL="0" indent="0" algn="r">
              <a:buNone/>
            </a:pPr>
            <a:r>
              <a:rPr lang="pl-PL" altLang="en-US" sz="1150" dirty="0">
                <a:solidFill>
                  <a:srgbClr val="567368"/>
                </a:solidFill>
                <a:latin typeface="Lato" pitchFamily="34" charset="0"/>
                <a:ea typeface="Lato" pitchFamily="34" charset="-122"/>
                <a:cs typeface="Lato" pitchFamily="34" charset="-120"/>
              </a:rPr>
              <a:t>K10–K11</a:t>
            </a:r>
            <a:endParaRPr lang="pl-PL" sz="1150" dirty="0"/>
          </a:p>
        </p:txBody>
      </p:sp>
      <p:sp>
        <p:nvSpPr>
          <p:cNvPr id="29" name="Shape 26"/>
          <p:cNvSpPr/>
          <p:nvPr/>
        </p:nvSpPr>
        <p:spPr>
          <a:xfrm>
            <a:off x="621792" y="4325112"/>
            <a:ext cx="10954512" cy="658368"/>
          </a:xfrm>
          <a:prstGeom prst="roundRect">
            <a:avLst>
              <a:gd name="adj" fmla="val 16667"/>
            </a:avLst>
          </a:prstGeom>
          <a:solidFill>
            <a:srgbClr val="F5EEDD"/>
          </a:solidFill>
          <a:ln w="12700">
            <a:solidFill>
              <a:srgbClr val="F5EEDD">
                <a:alpha val="0"/>
              </a:srgbClr>
            </a:solidFill>
            <a:prstDash val="solid"/>
          </a:ln>
        </p:spPr>
        <p:txBody>
          <a:bodyPr/>
          <a:lstStyle/>
          <a:p>
            <a:endParaRPr lang="pl-PL"/>
          </a:p>
        </p:txBody>
      </p:sp>
      <p:sp>
        <p:nvSpPr>
          <p:cNvPr id="30" name="Shape 27"/>
          <p:cNvSpPr/>
          <p:nvPr/>
        </p:nvSpPr>
        <p:spPr>
          <a:xfrm>
            <a:off x="786384" y="4443984"/>
            <a:ext cx="393192" cy="393192"/>
          </a:xfrm>
          <a:prstGeom prst="ellipse">
            <a:avLst/>
          </a:prstGeom>
          <a:solidFill>
            <a:srgbClr val="FFFFFF"/>
          </a:solidFill>
          <a:ln w="12700">
            <a:solidFill>
              <a:srgbClr val="FFFFFF">
                <a:alpha val="0"/>
              </a:srgbClr>
            </a:solidFill>
            <a:prstDash val="solid"/>
          </a:ln>
        </p:spPr>
        <p:txBody>
          <a:bodyPr/>
          <a:lstStyle/>
          <a:p>
            <a:endParaRPr lang="pl-PL"/>
          </a:p>
        </p:txBody>
      </p:sp>
      <p:sp>
        <p:nvSpPr>
          <p:cNvPr id="31" name="Text 28"/>
          <p:cNvSpPr/>
          <p:nvPr/>
        </p:nvSpPr>
        <p:spPr>
          <a:xfrm>
            <a:off x="786384" y="4453128"/>
            <a:ext cx="393192" cy="374904"/>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4</a:t>
            </a:r>
            <a:endParaRPr lang="pl-PL" sz="1800" dirty="0"/>
          </a:p>
        </p:txBody>
      </p:sp>
      <p:sp>
        <p:nvSpPr>
          <p:cNvPr id="32" name="Text 29"/>
          <p:cNvSpPr/>
          <p:nvPr/>
        </p:nvSpPr>
        <p:spPr>
          <a:xfrm>
            <a:off x="1353312" y="4462272"/>
            <a:ext cx="3300984" cy="384048"/>
          </a:xfrm>
          <a:prstGeom prst="rect">
            <a:avLst/>
          </a:prstGeom>
          <a:noFill/>
          <a:ln/>
        </p:spPr>
        <p:txBody>
          <a:bodyPr wrap="square" lIns="0" tIns="0" rIns="0" bIns="0" rtlCol="0" anchor="ctr"/>
          <a:lstStyle/>
          <a:p>
            <a:pPr marL="0" indent="0">
              <a:buNone/>
            </a:pPr>
            <a:r>
              <a:rPr lang="pl-PL" altLang="en-US" sz="2150" b="1" dirty="0">
                <a:solidFill>
                  <a:srgbClr val="173F36"/>
                </a:solidFill>
                <a:latin typeface="Lato" pitchFamily="34" charset="0"/>
                <a:ea typeface="Lato" pitchFamily="34" charset="-122"/>
                <a:cs typeface="Lato" pitchFamily="34" charset="-120"/>
              </a:rPr>
              <a:t>Ukryte wiadomości</a:t>
            </a:r>
            <a:endParaRPr lang="pl-PL" sz="2150" dirty="0"/>
          </a:p>
        </p:txBody>
      </p:sp>
      <p:sp>
        <p:nvSpPr>
          <p:cNvPr id="33" name="Text 30"/>
          <p:cNvSpPr/>
          <p:nvPr/>
        </p:nvSpPr>
        <p:spPr>
          <a:xfrm>
            <a:off x="4846320" y="4462272"/>
            <a:ext cx="5239512" cy="384048"/>
          </a:xfrm>
          <a:prstGeom prst="rect">
            <a:avLst/>
          </a:prstGeom>
          <a:noFill/>
          <a:ln/>
        </p:spPr>
        <p:txBody>
          <a:bodyPr wrap="square" lIns="0" tIns="0" rIns="0" bIns="0" rtlCol="0" anchor="ctr"/>
          <a:lstStyle/>
          <a:p>
            <a:pPr marL="0" indent="0">
              <a:buNone/>
            </a:pPr>
            <a:r>
              <a:rPr lang="pl-PL" altLang="en-US" sz="1960" dirty="0">
                <a:solidFill>
                  <a:srgbClr val="243C33"/>
                </a:solidFill>
                <a:latin typeface="Lato" pitchFamily="34" charset="0"/>
                <a:ea typeface="Lato" pitchFamily="34" charset="-122"/>
                <a:cs typeface="Lato" pitchFamily="34" charset="-120"/>
              </a:rPr>
              <a:t>Co zmienia sposób podania treści?</a:t>
            </a:r>
            <a:endParaRPr lang="pl-PL" sz="1960" dirty="0"/>
          </a:p>
        </p:txBody>
      </p:sp>
      <p:sp>
        <p:nvSpPr>
          <p:cNvPr id="34" name="Text 31"/>
          <p:cNvSpPr/>
          <p:nvPr/>
        </p:nvSpPr>
        <p:spPr>
          <a:xfrm>
            <a:off x="10287000" y="4544568"/>
            <a:ext cx="1005840" cy="201168"/>
          </a:xfrm>
          <a:prstGeom prst="rect">
            <a:avLst/>
          </a:prstGeom>
          <a:noFill/>
          <a:ln/>
        </p:spPr>
        <p:txBody>
          <a:bodyPr wrap="square" lIns="0" tIns="0" rIns="0" bIns="0" rtlCol="0" anchor="ctr"/>
          <a:lstStyle/>
          <a:p>
            <a:pPr marL="0" indent="0" algn="r">
              <a:buNone/>
            </a:pPr>
            <a:r>
              <a:rPr lang="pl-PL" altLang="en-US" sz="1150" dirty="0">
                <a:solidFill>
                  <a:srgbClr val="567368"/>
                </a:solidFill>
                <a:latin typeface="Lato" pitchFamily="34" charset="0"/>
                <a:ea typeface="Lato" pitchFamily="34" charset="-122"/>
                <a:cs typeface="Lato" pitchFamily="34" charset="-120"/>
              </a:rPr>
              <a:t>K12</a:t>
            </a:r>
            <a:endParaRPr lang="pl-PL" sz="1150" dirty="0"/>
          </a:p>
        </p:txBody>
      </p:sp>
      <p:sp>
        <p:nvSpPr>
          <p:cNvPr id="35" name="Shape 32"/>
          <p:cNvSpPr/>
          <p:nvPr/>
        </p:nvSpPr>
        <p:spPr>
          <a:xfrm>
            <a:off x="621792" y="5111496"/>
            <a:ext cx="10954512" cy="658368"/>
          </a:xfrm>
          <a:prstGeom prst="roundRect">
            <a:avLst>
              <a:gd name="adj" fmla="val 16667"/>
            </a:avLst>
          </a:prstGeom>
          <a:solidFill>
            <a:srgbClr val="EAF2ED"/>
          </a:solidFill>
          <a:ln w="12700">
            <a:solidFill>
              <a:srgbClr val="EAF2ED">
                <a:alpha val="0"/>
              </a:srgbClr>
            </a:solidFill>
            <a:prstDash val="solid"/>
          </a:ln>
        </p:spPr>
        <p:txBody>
          <a:bodyPr/>
          <a:lstStyle/>
          <a:p>
            <a:endParaRPr lang="pl-PL"/>
          </a:p>
        </p:txBody>
      </p:sp>
      <p:sp>
        <p:nvSpPr>
          <p:cNvPr id="36" name="Shape 33"/>
          <p:cNvSpPr/>
          <p:nvPr/>
        </p:nvSpPr>
        <p:spPr>
          <a:xfrm>
            <a:off x="786384" y="5230368"/>
            <a:ext cx="393192" cy="393192"/>
          </a:xfrm>
          <a:prstGeom prst="ellipse">
            <a:avLst/>
          </a:prstGeom>
          <a:solidFill>
            <a:srgbClr val="FFFFFF"/>
          </a:solidFill>
          <a:ln w="12700">
            <a:solidFill>
              <a:srgbClr val="FFFFFF">
                <a:alpha val="0"/>
              </a:srgbClr>
            </a:solidFill>
            <a:prstDash val="solid"/>
          </a:ln>
        </p:spPr>
        <p:txBody>
          <a:bodyPr/>
          <a:lstStyle/>
          <a:p>
            <a:endParaRPr lang="pl-PL"/>
          </a:p>
        </p:txBody>
      </p:sp>
      <p:sp>
        <p:nvSpPr>
          <p:cNvPr id="37" name="Text 34"/>
          <p:cNvSpPr/>
          <p:nvPr/>
        </p:nvSpPr>
        <p:spPr>
          <a:xfrm>
            <a:off x="786384" y="5239512"/>
            <a:ext cx="393192" cy="374904"/>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5</a:t>
            </a:r>
            <a:endParaRPr lang="pl-PL" sz="1800" dirty="0"/>
          </a:p>
        </p:txBody>
      </p:sp>
      <p:sp>
        <p:nvSpPr>
          <p:cNvPr id="38" name="Text 35"/>
          <p:cNvSpPr/>
          <p:nvPr/>
        </p:nvSpPr>
        <p:spPr>
          <a:xfrm>
            <a:off x="1353312" y="5248656"/>
            <a:ext cx="3300984" cy="384048"/>
          </a:xfrm>
          <a:prstGeom prst="rect">
            <a:avLst/>
          </a:prstGeom>
          <a:noFill/>
          <a:ln/>
        </p:spPr>
        <p:txBody>
          <a:bodyPr wrap="square" lIns="0" tIns="0" rIns="0" bIns="0" rtlCol="0" anchor="ctr"/>
          <a:lstStyle/>
          <a:p>
            <a:pPr marL="0" indent="0">
              <a:buNone/>
            </a:pPr>
            <a:r>
              <a:rPr lang="pl-PL" altLang="en-US" sz="2150" b="1" dirty="0">
                <a:solidFill>
                  <a:srgbClr val="173F36"/>
                </a:solidFill>
                <a:latin typeface="Lato" pitchFamily="34" charset="0"/>
                <a:ea typeface="Lato" pitchFamily="34" charset="-122"/>
                <a:cs typeface="Lato" pitchFamily="34" charset="-120"/>
              </a:rPr>
              <a:t>Cyfrowy badminton</a:t>
            </a:r>
            <a:endParaRPr lang="pl-PL" sz="2150" dirty="0"/>
          </a:p>
        </p:txBody>
      </p:sp>
      <p:sp>
        <p:nvSpPr>
          <p:cNvPr id="39" name="Text 36"/>
          <p:cNvSpPr/>
          <p:nvPr/>
        </p:nvSpPr>
        <p:spPr>
          <a:xfrm>
            <a:off x="4846320" y="5248656"/>
            <a:ext cx="5239512" cy="384048"/>
          </a:xfrm>
          <a:prstGeom prst="rect">
            <a:avLst/>
          </a:prstGeom>
          <a:noFill/>
          <a:ln/>
        </p:spPr>
        <p:txBody>
          <a:bodyPr wrap="square" lIns="0" tIns="0" rIns="0" bIns="0" rtlCol="0" anchor="ctr"/>
          <a:lstStyle/>
          <a:p>
            <a:pPr marL="0" indent="0">
              <a:buNone/>
            </a:pPr>
            <a:r>
              <a:rPr lang="pl-PL" altLang="en-US" sz="1960" dirty="0">
                <a:solidFill>
                  <a:srgbClr val="243C33"/>
                </a:solidFill>
                <a:latin typeface="Lato" pitchFamily="34" charset="0"/>
                <a:ea typeface="Lato" pitchFamily="34" charset="-122"/>
                <a:cs typeface="Lato" pitchFamily="34" charset="-120"/>
              </a:rPr>
              <a:t>Co odsyłam do sprawdzenia?</a:t>
            </a:r>
            <a:endParaRPr lang="pl-PL" sz="1960" dirty="0"/>
          </a:p>
        </p:txBody>
      </p:sp>
      <p:sp>
        <p:nvSpPr>
          <p:cNvPr id="40" name="Text 37"/>
          <p:cNvSpPr/>
          <p:nvPr/>
        </p:nvSpPr>
        <p:spPr>
          <a:xfrm>
            <a:off x="10287000" y="5330952"/>
            <a:ext cx="1005840" cy="201168"/>
          </a:xfrm>
          <a:prstGeom prst="rect">
            <a:avLst/>
          </a:prstGeom>
          <a:noFill/>
          <a:ln/>
        </p:spPr>
        <p:txBody>
          <a:bodyPr wrap="square" lIns="0" tIns="0" rIns="0" bIns="0" rtlCol="0" anchor="ctr"/>
          <a:lstStyle/>
          <a:p>
            <a:pPr marL="0" indent="0" algn="r">
              <a:buNone/>
            </a:pPr>
            <a:r>
              <a:rPr lang="pl-PL" altLang="en-US" sz="1150" dirty="0">
                <a:solidFill>
                  <a:srgbClr val="567368"/>
                </a:solidFill>
                <a:latin typeface="Lato" pitchFamily="34" charset="0"/>
                <a:ea typeface="Lato" pitchFamily="34" charset="-122"/>
                <a:cs typeface="Lato" pitchFamily="34" charset="-120"/>
              </a:rPr>
              <a:t>K13</a:t>
            </a:r>
            <a:endParaRPr lang="pl-PL" sz="11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MODUŁ 4 · SPRAWDZANIE INFORMACJI</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Najpierw sprawdzam. Potem udostępniam.</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W PAKIECIE: K15</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19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621792" y="2423160"/>
            <a:ext cx="2441448" cy="2423160"/>
          </a:xfrm>
          <a:prstGeom prst="roundRect">
            <a:avLst>
              <a:gd name="adj" fmla="val 4528"/>
            </a:avLst>
          </a:prstGeom>
          <a:solidFill>
            <a:srgbClr val="EAF2ED"/>
          </a:solidFill>
          <a:ln w="12700">
            <a:solidFill>
              <a:srgbClr val="EAF2ED">
                <a:alpha val="0"/>
              </a:srgbClr>
            </a:solidFill>
            <a:prstDash val="solid"/>
          </a:ln>
        </p:spPr>
        <p:txBody>
          <a:bodyPr/>
          <a:lstStyle/>
          <a:p>
            <a:endParaRPr lang="pl-PL"/>
          </a:p>
        </p:txBody>
      </p:sp>
      <p:sp>
        <p:nvSpPr>
          <p:cNvPr id="12" name="Shape 9"/>
          <p:cNvSpPr/>
          <p:nvPr/>
        </p:nvSpPr>
        <p:spPr>
          <a:xfrm>
            <a:off x="822960" y="2624328"/>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13" name="Text 10"/>
          <p:cNvSpPr/>
          <p:nvPr/>
        </p:nvSpPr>
        <p:spPr>
          <a:xfrm>
            <a:off x="822960" y="2633472"/>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1</a:t>
            </a:r>
            <a:endParaRPr lang="pl-PL" sz="1800" dirty="0"/>
          </a:p>
        </p:txBody>
      </p:sp>
      <p:sp>
        <p:nvSpPr>
          <p:cNvPr id="14" name="Text 11"/>
          <p:cNvSpPr/>
          <p:nvPr/>
        </p:nvSpPr>
        <p:spPr>
          <a:xfrm>
            <a:off x="804672" y="3346704"/>
            <a:ext cx="2075688" cy="411480"/>
          </a:xfrm>
          <a:prstGeom prst="rect">
            <a:avLst/>
          </a:prstGeom>
          <a:noFill/>
          <a:ln/>
        </p:spPr>
        <p:txBody>
          <a:bodyPr wrap="square" lIns="0" tIns="0" rIns="0" bIns="0" rtlCol="0" anchor="ctr"/>
          <a:lstStyle/>
          <a:p>
            <a:pPr marL="0" indent="0">
              <a:buNone/>
            </a:pPr>
            <a:r>
              <a:rPr lang="pl-PL" altLang="en-US" sz="2500" b="1" dirty="0">
                <a:solidFill>
                  <a:srgbClr val="173F36"/>
                </a:solidFill>
                <a:latin typeface="Lato" pitchFamily="34" charset="0"/>
                <a:ea typeface="Lato" pitchFamily="34" charset="-122"/>
                <a:cs typeface="Lato" pitchFamily="34" charset="-120"/>
              </a:rPr>
              <a:t>Pauza</a:t>
            </a:r>
            <a:endParaRPr lang="pl-PL" sz="2500" dirty="0"/>
          </a:p>
        </p:txBody>
      </p:sp>
      <p:sp>
        <p:nvSpPr>
          <p:cNvPr id="15" name="Text 12"/>
          <p:cNvSpPr/>
          <p:nvPr/>
        </p:nvSpPr>
        <p:spPr>
          <a:xfrm>
            <a:off x="804672" y="3922776"/>
            <a:ext cx="2075688" cy="758952"/>
          </a:xfrm>
          <a:prstGeom prst="rect">
            <a:avLst/>
          </a:prstGeom>
          <a:noFill/>
          <a:ln/>
        </p:spPr>
        <p:txBody>
          <a:bodyPr wrap="square" lIns="0" tIns="0" rIns="0" bIns="0" rtlCol="0" anchor="t"/>
          <a:lstStyle/>
          <a:p>
            <a:pPr marL="0" indent="0">
              <a:buNone/>
            </a:pPr>
            <a:r>
              <a:rPr lang="pl-PL" altLang="en-US" sz="2080" dirty="0">
                <a:solidFill>
                  <a:srgbClr val="243C33"/>
                </a:solidFill>
                <a:latin typeface="Lato" pitchFamily="34" charset="0"/>
                <a:ea typeface="Lato" pitchFamily="34" charset="-122"/>
                <a:cs typeface="Lato" pitchFamily="34" charset="-120"/>
              </a:rPr>
              <a:t>Nie reaguję w pośpiechu.</a:t>
            </a:r>
            <a:endParaRPr lang="pl-PL" sz="2080" dirty="0"/>
          </a:p>
        </p:txBody>
      </p:sp>
      <p:sp>
        <p:nvSpPr>
          <p:cNvPr id="16" name="Shape 13"/>
          <p:cNvSpPr/>
          <p:nvPr/>
        </p:nvSpPr>
        <p:spPr>
          <a:xfrm>
            <a:off x="3127248" y="3438144"/>
            <a:ext cx="228600" cy="329184"/>
          </a:xfrm>
          <a:prstGeom prst="chevron">
            <a:avLst/>
          </a:prstGeom>
          <a:solidFill>
            <a:srgbClr val="477966"/>
          </a:solidFill>
          <a:ln w="12700">
            <a:solidFill>
              <a:srgbClr val="477966">
                <a:alpha val="0"/>
              </a:srgbClr>
            </a:solidFill>
            <a:prstDash val="solid"/>
          </a:ln>
        </p:spPr>
        <p:txBody>
          <a:bodyPr/>
          <a:lstStyle/>
          <a:p>
            <a:endParaRPr lang="pl-PL"/>
          </a:p>
        </p:txBody>
      </p:sp>
      <p:sp>
        <p:nvSpPr>
          <p:cNvPr id="17" name="Shape 14"/>
          <p:cNvSpPr/>
          <p:nvPr/>
        </p:nvSpPr>
        <p:spPr>
          <a:xfrm>
            <a:off x="3456432" y="2423160"/>
            <a:ext cx="2441448" cy="2423160"/>
          </a:xfrm>
          <a:prstGeom prst="roundRect">
            <a:avLst>
              <a:gd name="adj" fmla="val 4528"/>
            </a:avLst>
          </a:prstGeom>
          <a:solidFill>
            <a:srgbClr val="F5EEDD"/>
          </a:solidFill>
          <a:ln w="12700">
            <a:solidFill>
              <a:srgbClr val="F5EEDD">
                <a:alpha val="0"/>
              </a:srgbClr>
            </a:solidFill>
            <a:prstDash val="solid"/>
          </a:ln>
        </p:spPr>
        <p:txBody>
          <a:bodyPr/>
          <a:lstStyle/>
          <a:p>
            <a:endParaRPr lang="pl-PL"/>
          </a:p>
        </p:txBody>
      </p:sp>
      <p:sp>
        <p:nvSpPr>
          <p:cNvPr id="18" name="Shape 15"/>
          <p:cNvSpPr/>
          <p:nvPr/>
        </p:nvSpPr>
        <p:spPr>
          <a:xfrm>
            <a:off x="3657600" y="2624328"/>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19" name="Text 16"/>
          <p:cNvSpPr/>
          <p:nvPr/>
        </p:nvSpPr>
        <p:spPr>
          <a:xfrm>
            <a:off x="3657600" y="2633472"/>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2</a:t>
            </a:r>
            <a:endParaRPr lang="pl-PL" sz="1800" dirty="0"/>
          </a:p>
        </p:txBody>
      </p:sp>
      <p:sp>
        <p:nvSpPr>
          <p:cNvPr id="20" name="Text 17"/>
          <p:cNvSpPr/>
          <p:nvPr/>
        </p:nvSpPr>
        <p:spPr>
          <a:xfrm>
            <a:off x="3639312" y="3346704"/>
            <a:ext cx="2075688" cy="411480"/>
          </a:xfrm>
          <a:prstGeom prst="rect">
            <a:avLst/>
          </a:prstGeom>
          <a:noFill/>
          <a:ln/>
        </p:spPr>
        <p:txBody>
          <a:bodyPr wrap="square" lIns="0" tIns="0" rIns="0" bIns="0" rtlCol="0" anchor="ctr"/>
          <a:lstStyle/>
          <a:p>
            <a:pPr marL="0" indent="0">
              <a:buNone/>
            </a:pPr>
            <a:r>
              <a:rPr lang="pl-PL" altLang="en-US" sz="2500" b="1" dirty="0">
                <a:solidFill>
                  <a:srgbClr val="173F36"/>
                </a:solidFill>
                <a:latin typeface="Lato" pitchFamily="34" charset="0"/>
                <a:ea typeface="Lato" pitchFamily="34" charset="-122"/>
                <a:cs typeface="Lato" pitchFamily="34" charset="-120"/>
              </a:rPr>
              <a:t>Źródło</a:t>
            </a:r>
            <a:endParaRPr lang="pl-PL" sz="2500" dirty="0"/>
          </a:p>
        </p:txBody>
      </p:sp>
      <p:sp>
        <p:nvSpPr>
          <p:cNvPr id="21" name="Text 18"/>
          <p:cNvSpPr/>
          <p:nvPr/>
        </p:nvSpPr>
        <p:spPr>
          <a:xfrm>
            <a:off x="3639312" y="3922776"/>
            <a:ext cx="2075688" cy="758952"/>
          </a:xfrm>
          <a:prstGeom prst="rect">
            <a:avLst/>
          </a:prstGeom>
          <a:noFill/>
          <a:ln/>
        </p:spPr>
        <p:txBody>
          <a:bodyPr wrap="square" lIns="0" tIns="0" rIns="0" bIns="0" rtlCol="0" anchor="t"/>
          <a:lstStyle/>
          <a:p>
            <a:pPr marL="0" indent="0">
              <a:buNone/>
            </a:pPr>
            <a:r>
              <a:rPr lang="pl-PL" altLang="en-US" sz="2080" dirty="0">
                <a:solidFill>
                  <a:srgbClr val="243C33"/>
                </a:solidFill>
                <a:latin typeface="Lato" pitchFamily="34" charset="0"/>
                <a:ea typeface="Lato" pitchFamily="34" charset="-122"/>
                <a:cs typeface="Lato" pitchFamily="34" charset="-120"/>
              </a:rPr>
              <a:t>Sprawdzam pochodzenie.</a:t>
            </a:r>
            <a:endParaRPr lang="pl-PL" sz="2080" dirty="0"/>
          </a:p>
        </p:txBody>
      </p:sp>
      <p:sp>
        <p:nvSpPr>
          <p:cNvPr id="22" name="Shape 19"/>
          <p:cNvSpPr/>
          <p:nvPr/>
        </p:nvSpPr>
        <p:spPr>
          <a:xfrm>
            <a:off x="5961888" y="3438144"/>
            <a:ext cx="228600" cy="329184"/>
          </a:xfrm>
          <a:prstGeom prst="chevron">
            <a:avLst/>
          </a:prstGeom>
          <a:solidFill>
            <a:srgbClr val="477966"/>
          </a:solidFill>
          <a:ln w="12700">
            <a:solidFill>
              <a:srgbClr val="477966">
                <a:alpha val="0"/>
              </a:srgbClr>
            </a:solidFill>
            <a:prstDash val="solid"/>
          </a:ln>
        </p:spPr>
        <p:txBody>
          <a:bodyPr/>
          <a:lstStyle/>
          <a:p>
            <a:endParaRPr lang="pl-PL"/>
          </a:p>
        </p:txBody>
      </p:sp>
      <p:sp>
        <p:nvSpPr>
          <p:cNvPr id="23" name="Shape 20"/>
          <p:cNvSpPr/>
          <p:nvPr/>
        </p:nvSpPr>
        <p:spPr>
          <a:xfrm>
            <a:off x="6291072" y="2423160"/>
            <a:ext cx="2441448" cy="2423160"/>
          </a:xfrm>
          <a:prstGeom prst="roundRect">
            <a:avLst>
              <a:gd name="adj" fmla="val 4528"/>
            </a:avLst>
          </a:prstGeom>
          <a:solidFill>
            <a:srgbClr val="EAF2ED"/>
          </a:solidFill>
          <a:ln w="12700">
            <a:solidFill>
              <a:srgbClr val="EAF2ED">
                <a:alpha val="0"/>
              </a:srgbClr>
            </a:solidFill>
            <a:prstDash val="solid"/>
          </a:ln>
        </p:spPr>
        <p:txBody>
          <a:bodyPr/>
          <a:lstStyle/>
          <a:p>
            <a:endParaRPr lang="pl-PL"/>
          </a:p>
        </p:txBody>
      </p:sp>
      <p:sp>
        <p:nvSpPr>
          <p:cNvPr id="24" name="Shape 21"/>
          <p:cNvSpPr/>
          <p:nvPr/>
        </p:nvSpPr>
        <p:spPr>
          <a:xfrm>
            <a:off x="6492240" y="2624328"/>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25" name="Text 22"/>
          <p:cNvSpPr/>
          <p:nvPr/>
        </p:nvSpPr>
        <p:spPr>
          <a:xfrm>
            <a:off x="6492240" y="2633472"/>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3</a:t>
            </a:r>
            <a:endParaRPr lang="pl-PL" sz="1800" dirty="0"/>
          </a:p>
        </p:txBody>
      </p:sp>
      <p:sp>
        <p:nvSpPr>
          <p:cNvPr id="26" name="Text 23"/>
          <p:cNvSpPr/>
          <p:nvPr/>
        </p:nvSpPr>
        <p:spPr>
          <a:xfrm>
            <a:off x="6473952" y="3346704"/>
            <a:ext cx="2075688" cy="411480"/>
          </a:xfrm>
          <a:prstGeom prst="rect">
            <a:avLst/>
          </a:prstGeom>
          <a:noFill/>
          <a:ln/>
        </p:spPr>
        <p:txBody>
          <a:bodyPr wrap="square" lIns="0" tIns="0" rIns="0" bIns="0" rtlCol="0" anchor="ctr"/>
          <a:lstStyle/>
          <a:p>
            <a:pPr marL="0" indent="0">
              <a:buNone/>
            </a:pPr>
            <a:r>
              <a:rPr lang="pl-PL" altLang="en-US" sz="2500" b="1" dirty="0">
                <a:solidFill>
                  <a:srgbClr val="173F36"/>
                </a:solidFill>
                <a:latin typeface="Lato" pitchFamily="34" charset="0"/>
                <a:ea typeface="Lato" pitchFamily="34" charset="-122"/>
                <a:cs typeface="Lato" pitchFamily="34" charset="-120"/>
              </a:rPr>
              <a:t>Kontekst</a:t>
            </a:r>
            <a:endParaRPr lang="pl-PL" sz="2500" dirty="0"/>
          </a:p>
        </p:txBody>
      </p:sp>
      <p:sp>
        <p:nvSpPr>
          <p:cNvPr id="27" name="Text 24"/>
          <p:cNvSpPr/>
          <p:nvPr/>
        </p:nvSpPr>
        <p:spPr>
          <a:xfrm>
            <a:off x="6473952" y="3922776"/>
            <a:ext cx="2075688" cy="758952"/>
          </a:xfrm>
          <a:prstGeom prst="rect">
            <a:avLst/>
          </a:prstGeom>
          <a:noFill/>
          <a:ln/>
        </p:spPr>
        <p:txBody>
          <a:bodyPr wrap="square" lIns="0" tIns="0" rIns="0" bIns="0" rtlCol="0" anchor="t"/>
          <a:lstStyle/>
          <a:p>
            <a:pPr marL="0" indent="0">
              <a:buNone/>
            </a:pPr>
            <a:r>
              <a:rPr lang="pl-PL" altLang="en-US" sz="2080" dirty="0">
                <a:solidFill>
                  <a:srgbClr val="243C33"/>
                </a:solidFill>
                <a:latin typeface="Lato" pitchFamily="34" charset="0"/>
                <a:ea typeface="Lato" pitchFamily="34" charset="-122"/>
                <a:cs typeface="Lato" pitchFamily="34" charset="-120"/>
              </a:rPr>
              <a:t>Czytam całość i datę.</a:t>
            </a:r>
            <a:endParaRPr lang="pl-PL" sz="2080" dirty="0"/>
          </a:p>
        </p:txBody>
      </p:sp>
      <p:sp>
        <p:nvSpPr>
          <p:cNvPr id="28" name="Shape 25"/>
          <p:cNvSpPr/>
          <p:nvPr/>
        </p:nvSpPr>
        <p:spPr>
          <a:xfrm>
            <a:off x="8796528" y="3438144"/>
            <a:ext cx="228600" cy="329184"/>
          </a:xfrm>
          <a:prstGeom prst="chevron">
            <a:avLst/>
          </a:prstGeom>
          <a:solidFill>
            <a:srgbClr val="477966"/>
          </a:solidFill>
          <a:ln w="12700">
            <a:solidFill>
              <a:srgbClr val="477966">
                <a:alpha val="0"/>
              </a:srgbClr>
            </a:solidFill>
            <a:prstDash val="solid"/>
          </a:ln>
        </p:spPr>
        <p:txBody>
          <a:bodyPr/>
          <a:lstStyle/>
          <a:p>
            <a:endParaRPr lang="pl-PL"/>
          </a:p>
        </p:txBody>
      </p:sp>
      <p:sp>
        <p:nvSpPr>
          <p:cNvPr id="29" name="Shape 26"/>
          <p:cNvSpPr/>
          <p:nvPr/>
        </p:nvSpPr>
        <p:spPr>
          <a:xfrm>
            <a:off x="9125712" y="2423160"/>
            <a:ext cx="2441448" cy="2423160"/>
          </a:xfrm>
          <a:prstGeom prst="roundRect">
            <a:avLst>
              <a:gd name="adj" fmla="val 4528"/>
            </a:avLst>
          </a:prstGeom>
          <a:solidFill>
            <a:srgbClr val="F5EEDD"/>
          </a:solidFill>
          <a:ln w="12700">
            <a:solidFill>
              <a:srgbClr val="F5EEDD">
                <a:alpha val="0"/>
              </a:srgbClr>
            </a:solidFill>
            <a:prstDash val="solid"/>
          </a:ln>
        </p:spPr>
        <p:txBody>
          <a:bodyPr/>
          <a:lstStyle/>
          <a:p>
            <a:endParaRPr lang="pl-PL"/>
          </a:p>
        </p:txBody>
      </p:sp>
      <p:sp>
        <p:nvSpPr>
          <p:cNvPr id="30" name="Shape 27"/>
          <p:cNvSpPr/>
          <p:nvPr/>
        </p:nvSpPr>
        <p:spPr>
          <a:xfrm>
            <a:off x="9326880" y="2624328"/>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31" name="Text 28"/>
          <p:cNvSpPr/>
          <p:nvPr/>
        </p:nvSpPr>
        <p:spPr>
          <a:xfrm>
            <a:off x="9326880" y="2633472"/>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4</a:t>
            </a:r>
            <a:endParaRPr lang="pl-PL" sz="1800" dirty="0"/>
          </a:p>
        </p:txBody>
      </p:sp>
      <p:sp>
        <p:nvSpPr>
          <p:cNvPr id="32" name="Text 29"/>
          <p:cNvSpPr/>
          <p:nvPr/>
        </p:nvSpPr>
        <p:spPr>
          <a:xfrm>
            <a:off x="9308592" y="3346704"/>
            <a:ext cx="2075688" cy="411480"/>
          </a:xfrm>
          <a:prstGeom prst="rect">
            <a:avLst/>
          </a:prstGeom>
          <a:noFill/>
          <a:ln/>
        </p:spPr>
        <p:txBody>
          <a:bodyPr wrap="square" lIns="0" tIns="0" rIns="0" bIns="0" rtlCol="0" anchor="ctr"/>
          <a:lstStyle/>
          <a:p>
            <a:pPr marL="0" indent="0">
              <a:buNone/>
            </a:pPr>
            <a:r>
              <a:rPr lang="pl-PL" altLang="en-US" sz="2500" b="1" dirty="0">
                <a:solidFill>
                  <a:srgbClr val="173F36"/>
                </a:solidFill>
                <a:latin typeface="Lato" pitchFamily="34" charset="0"/>
                <a:ea typeface="Lato" pitchFamily="34" charset="-122"/>
                <a:cs typeface="Lato" pitchFamily="34" charset="-120"/>
              </a:rPr>
              <a:t>Decyzja</a:t>
            </a:r>
            <a:endParaRPr lang="pl-PL" sz="2500" dirty="0"/>
          </a:p>
        </p:txBody>
      </p:sp>
      <p:sp>
        <p:nvSpPr>
          <p:cNvPr id="33" name="Text 30"/>
          <p:cNvSpPr/>
          <p:nvPr/>
        </p:nvSpPr>
        <p:spPr>
          <a:xfrm>
            <a:off x="9308592" y="3922776"/>
            <a:ext cx="2075688" cy="758952"/>
          </a:xfrm>
          <a:prstGeom prst="rect">
            <a:avLst/>
          </a:prstGeom>
          <a:noFill/>
          <a:ln/>
        </p:spPr>
        <p:txBody>
          <a:bodyPr wrap="square" lIns="0" tIns="0" rIns="0" bIns="0" rtlCol="0" anchor="t"/>
          <a:lstStyle/>
          <a:p>
            <a:pPr marL="0" indent="0">
              <a:buNone/>
            </a:pPr>
            <a:r>
              <a:rPr lang="pl-PL" altLang="en-US" sz="2080" dirty="0">
                <a:solidFill>
                  <a:srgbClr val="243C33"/>
                </a:solidFill>
                <a:latin typeface="Lato" pitchFamily="34" charset="0"/>
                <a:ea typeface="Lato" pitchFamily="34" charset="-122"/>
                <a:cs typeface="Lato" pitchFamily="34" charset="-120"/>
              </a:rPr>
              <a:t>Wyciągam wniosek</a:t>
            </a:r>
            <a:endParaRPr lang="pl-PL" sz="2080" dirty="0"/>
          </a:p>
          <a:p>
            <a:pPr marL="0" indent="0">
              <a:buNone/>
            </a:pPr>
            <a:r>
              <a:rPr lang="pl-PL" altLang="en-US" sz="2080" dirty="0">
                <a:solidFill>
                  <a:srgbClr val="243C33"/>
                </a:solidFill>
                <a:latin typeface="Lato" pitchFamily="34" charset="0"/>
                <a:ea typeface="Lato" pitchFamily="34" charset="-122"/>
                <a:cs typeface="Lato" pitchFamily="34" charset="-120"/>
              </a:rPr>
              <a:t>lub szukam dalej.</a:t>
            </a:r>
            <a:endParaRPr lang="pl-PL" sz="2080" dirty="0"/>
          </a:p>
        </p:txBody>
      </p:sp>
      <p:sp>
        <p:nvSpPr>
          <p:cNvPr id="34" name="Shape 31"/>
          <p:cNvSpPr/>
          <p:nvPr/>
        </p:nvSpPr>
        <p:spPr>
          <a:xfrm>
            <a:off x="612648" y="5404104"/>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35" name="Text 32"/>
          <p:cNvSpPr/>
          <p:nvPr/>
        </p:nvSpPr>
        <p:spPr>
          <a:xfrm>
            <a:off x="822960" y="5477256"/>
            <a:ext cx="10533888" cy="347472"/>
          </a:xfrm>
          <a:prstGeom prst="rect">
            <a:avLst/>
          </a:prstGeom>
          <a:noFill/>
          <a:ln/>
        </p:spPr>
        <p:txBody>
          <a:bodyPr wrap="square" lIns="0" tIns="0" rIns="0" bIns="0" rtlCol="0" anchor="ctr"/>
          <a:lstStyle/>
          <a:p>
            <a:pPr marL="0" indent="0">
              <a:buNone/>
            </a:pPr>
            <a:r>
              <a:rPr lang="pl-PL" altLang="en-US" sz="2100" dirty="0">
                <a:solidFill>
                  <a:srgbClr val="173F36"/>
                </a:solidFill>
                <a:latin typeface="Lato" pitchFamily="34" charset="0"/>
                <a:ea typeface="Lato" pitchFamily="34" charset="-122"/>
                <a:cs typeface="Lato" pitchFamily="34" charset="-120"/>
              </a:rPr>
              <a:t>„Nie wiem” może być odpowiedzialną odpowiedzią.</a:t>
            </a:r>
            <a:endParaRPr lang="pl-PL" sz="2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MODUŁ 4 · BIBLIOTEKA ZIELONY ZAKĄTEK</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Czy zamykają bibliotekę?</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W PAKIECIE: K10–K11</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20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621792" y="1993392"/>
            <a:ext cx="4169664" cy="3456432"/>
          </a:xfrm>
          <a:prstGeom prst="roundRect">
            <a:avLst>
              <a:gd name="adj" fmla="val 3175"/>
            </a:avLst>
          </a:prstGeom>
          <a:solidFill>
            <a:srgbClr val="F7ECE6"/>
          </a:solidFill>
          <a:ln w="12700">
            <a:solidFill>
              <a:srgbClr val="F7ECE6">
                <a:alpha val="0"/>
              </a:srgbClr>
            </a:solidFill>
            <a:prstDash val="solid"/>
          </a:ln>
        </p:spPr>
        <p:txBody>
          <a:bodyPr/>
          <a:lstStyle/>
          <a:p>
            <a:endParaRPr lang="pl-PL"/>
          </a:p>
        </p:txBody>
      </p:sp>
      <p:sp>
        <p:nvSpPr>
          <p:cNvPr id="12" name="Shape 9"/>
          <p:cNvSpPr/>
          <p:nvPr/>
        </p:nvSpPr>
        <p:spPr>
          <a:xfrm>
            <a:off x="877824" y="2240280"/>
            <a:ext cx="2377440" cy="320040"/>
          </a:xfrm>
          <a:prstGeom prst="roundRect">
            <a:avLst>
              <a:gd name="adj" fmla="val 34286"/>
            </a:avLst>
          </a:prstGeom>
          <a:solidFill>
            <a:srgbClr val="FFFFFF"/>
          </a:solidFill>
          <a:ln w="12700">
            <a:solidFill>
              <a:srgbClr val="FFFFFF">
                <a:alpha val="0"/>
              </a:srgbClr>
            </a:solidFill>
            <a:prstDash val="solid"/>
          </a:ln>
        </p:spPr>
        <p:txBody>
          <a:bodyPr/>
          <a:lstStyle/>
          <a:p>
            <a:endParaRPr lang="pl-PL"/>
          </a:p>
        </p:txBody>
      </p:sp>
      <p:sp>
        <p:nvSpPr>
          <p:cNvPr id="13" name="Text 10"/>
          <p:cNvSpPr/>
          <p:nvPr/>
        </p:nvSpPr>
        <p:spPr>
          <a:xfrm>
            <a:off x="969264" y="2249424"/>
            <a:ext cx="2194560" cy="274320"/>
          </a:xfrm>
          <a:prstGeom prst="rect">
            <a:avLst/>
          </a:prstGeom>
          <a:noFill/>
          <a:ln/>
        </p:spPr>
        <p:txBody>
          <a:bodyPr wrap="square" lIns="0" tIns="0" rIns="0" bIns="0" rtlCol="0" anchor="ctr"/>
          <a:lstStyle/>
          <a:p>
            <a:pPr marL="0" indent="0" algn="ctr">
              <a:buNone/>
            </a:pPr>
            <a:r>
              <a:rPr lang="pl-PL" altLang="en-US" sz="1200" b="1" dirty="0">
                <a:solidFill>
                  <a:srgbClr val="A75D47"/>
                </a:solidFill>
                <a:latin typeface="Lato" pitchFamily="34" charset="0"/>
                <a:ea typeface="Lato" pitchFamily="34" charset="-122"/>
                <a:cs typeface="Lato" pitchFamily="34" charset="-120"/>
              </a:rPr>
              <a:t>WPIS W GRUPIE</a:t>
            </a:r>
            <a:endParaRPr lang="pl-PL" sz="1200" dirty="0"/>
          </a:p>
        </p:txBody>
      </p:sp>
      <p:sp>
        <p:nvSpPr>
          <p:cNvPr id="14" name="Text 11"/>
          <p:cNvSpPr/>
          <p:nvPr/>
        </p:nvSpPr>
        <p:spPr>
          <a:xfrm>
            <a:off x="914400" y="2980944"/>
            <a:ext cx="3584448" cy="1847088"/>
          </a:xfrm>
          <a:prstGeom prst="rect">
            <a:avLst/>
          </a:prstGeom>
          <a:noFill/>
          <a:ln/>
        </p:spPr>
        <p:txBody>
          <a:bodyPr wrap="square" lIns="0" tIns="0" rIns="0" bIns="0" rtlCol="0" anchor="ctr"/>
          <a:lstStyle/>
          <a:p>
            <a:pPr marL="0" indent="0">
              <a:buNone/>
            </a:pPr>
            <a:r>
              <a:rPr lang="pl-PL" altLang="en-US" sz="3000" b="1" dirty="0">
                <a:solidFill>
                  <a:srgbClr val="A75D47"/>
                </a:solidFill>
                <a:latin typeface="Lato" pitchFamily="34" charset="0"/>
                <a:ea typeface="Lato" pitchFamily="34" charset="-122"/>
                <a:cs typeface="Lato" pitchFamily="34" charset="-120"/>
              </a:rPr>
              <a:t>„Biblioteka zamknięta!</a:t>
            </a:r>
            <a:endParaRPr lang="pl-PL" sz="3000" dirty="0"/>
          </a:p>
          <a:p>
            <a:pPr marL="0" indent="0">
              <a:buNone/>
            </a:pPr>
            <a:r>
              <a:rPr lang="pl-PL" altLang="en-US" sz="3000" b="1" dirty="0">
                <a:solidFill>
                  <a:srgbClr val="A75D47"/>
                </a:solidFill>
                <a:latin typeface="Lato" pitchFamily="34" charset="0"/>
                <a:ea typeface="Lato" pitchFamily="34" charset="-122"/>
                <a:cs typeface="Lato" pitchFamily="34" charset="-120"/>
              </a:rPr>
              <a:t>Koniec spotkań</a:t>
            </a:r>
            <a:endParaRPr lang="pl-PL" sz="3000" dirty="0"/>
          </a:p>
          <a:p>
            <a:pPr marL="0" indent="0">
              <a:buNone/>
            </a:pPr>
            <a:r>
              <a:rPr lang="pl-PL" altLang="en-US" sz="3000" b="1" dirty="0">
                <a:solidFill>
                  <a:srgbClr val="A75D47"/>
                </a:solidFill>
                <a:latin typeface="Lato" pitchFamily="34" charset="0"/>
                <a:ea typeface="Lato" pitchFamily="34" charset="-122"/>
                <a:cs typeface="Lato" pitchFamily="34" charset="-120"/>
              </a:rPr>
              <a:t>i wypożyczania!”</a:t>
            </a:r>
            <a:endParaRPr lang="pl-PL" sz="3000" dirty="0"/>
          </a:p>
        </p:txBody>
      </p:sp>
      <p:sp>
        <p:nvSpPr>
          <p:cNvPr id="15" name="Shape 12"/>
          <p:cNvSpPr/>
          <p:nvPr/>
        </p:nvSpPr>
        <p:spPr>
          <a:xfrm>
            <a:off x="5056632" y="1993392"/>
            <a:ext cx="6510528" cy="3456432"/>
          </a:xfrm>
          <a:prstGeom prst="roundRect">
            <a:avLst>
              <a:gd name="adj" fmla="val 3175"/>
            </a:avLst>
          </a:prstGeom>
          <a:solidFill>
            <a:srgbClr val="EAF2ED"/>
          </a:solidFill>
          <a:ln w="12700">
            <a:solidFill>
              <a:srgbClr val="EAF2ED">
                <a:alpha val="0"/>
              </a:srgbClr>
            </a:solidFill>
            <a:prstDash val="solid"/>
          </a:ln>
        </p:spPr>
        <p:txBody>
          <a:bodyPr/>
          <a:lstStyle/>
          <a:p>
            <a:endParaRPr lang="pl-PL"/>
          </a:p>
        </p:txBody>
      </p:sp>
      <p:sp>
        <p:nvSpPr>
          <p:cNvPr id="16" name="Shape 13"/>
          <p:cNvSpPr/>
          <p:nvPr/>
        </p:nvSpPr>
        <p:spPr>
          <a:xfrm>
            <a:off x="5321808" y="2240280"/>
            <a:ext cx="2642616" cy="320040"/>
          </a:xfrm>
          <a:prstGeom prst="roundRect">
            <a:avLst>
              <a:gd name="adj" fmla="val 34286"/>
            </a:avLst>
          </a:prstGeom>
          <a:solidFill>
            <a:srgbClr val="FFFFFF"/>
          </a:solidFill>
          <a:ln w="12700">
            <a:solidFill>
              <a:srgbClr val="FFFFFF">
                <a:alpha val="0"/>
              </a:srgbClr>
            </a:solidFill>
            <a:prstDash val="solid"/>
          </a:ln>
        </p:spPr>
        <p:txBody>
          <a:bodyPr/>
          <a:lstStyle/>
          <a:p>
            <a:endParaRPr lang="pl-PL"/>
          </a:p>
        </p:txBody>
      </p:sp>
      <p:sp>
        <p:nvSpPr>
          <p:cNvPr id="17" name="Text 14"/>
          <p:cNvSpPr/>
          <p:nvPr/>
        </p:nvSpPr>
        <p:spPr>
          <a:xfrm>
            <a:off x="5413248" y="2249424"/>
            <a:ext cx="2459736" cy="274320"/>
          </a:xfrm>
          <a:prstGeom prst="rect">
            <a:avLst/>
          </a:prstGeom>
          <a:noFill/>
          <a:ln/>
        </p:spPr>
        <p:txBody>
          <a:bodyPr wrap="square" lIns="0" tIns="0" rIns="0" bIns="0" rtlCol="0" anchor="ctr"/>
          <a:lstStyle/>
          <a:p>
            <a:pPr marL="0" indent="0" algn="ctr">
              <a:buNone/>
            </a:pPr>
            <a:r>
              <a:rPr lang="pl-PL" altLang="en-US" sz="1200" b="1" dirty="0">
                <a:solidFill>
                  <a:srgbClr val="173F36"/>
                </a:solidFill>
                <a:latin typeface="Lato" pitchFamily="34" charset="0"/>
                <a:ea typeface="Lato" pitchFamily="34" charset="-122"/>
                <a:cs typeface="Lato" pitchFamily="34" charset="-120"/>
              </a:rPr>
              <a:t>PEŁNA INFORMACJA</a:t>
            </a:r>
            <a:endParaRPr lang="pl-PL" sz="1200" dirty="0"/>
          </a:p>
        </p:txBody>
      </p:sp>
      <p:sp>
        <p:nvSpPr>
          <p:cNvPr id="18" name="Text 15"/>
          <p:cNvSpPr/>
          <p:nvPr/>
        </p:nvSpPr>
        <p:spPr>
          <a:xfrm>
            <a:off x="5340096" y="2880360"/>
            <a:ext cx="5934456" cy="2267712"/>
          </a:xfrm>
          <a:prstGeom prst="rect">
            <a:avLst/>
          </a:prstGeom>
          <a:noFill/>
          <a:ln/>
        </p:spPr>
        <p:txBody>
          <a:bodyPr wrap="square" lIns="0" tIns="0" rIns="0" bIns="0" rtlCol="0" anchor="ctr"/>
          <a:lstStyle/>
          <a:p>
            <a:pPr marL="0" indent="0">
              <a:buNone/>
            </a:pPr>
            <a:r>
              <a:rPr lang="pl-PL" altLang="en-US" sz="2250" dirty="0">
                <a:solidFill>
                  <a:srgbClr val="243C33"/>
                </a:solidFill>
                <a:latin typeface="Lato" pitchFamily="34" charset="0"/>
                <a:ea typeface="Lato" pitchFamily="34" charset="-122"/>
                <a:cs typeface="Lato" pitchFamily="34" charset="-120"/>
              </a:rPr>
              <a:t>12–13 maja 2025 r. czytelnia będzie niedostępna z powodu malowania jednej sali.</a:t>
            </a:r>
            <a:endParaRPr lang="pl-PL" sz="2250" dirty="0"/>
          </a:p>
          <a:p>
            <a:pPr marL="0" indent="0">
              <a:buNone/>
            </a:pPr>
            <a:endParaRPr lang="pl-PL" sz="2250" dirty="0"/>
          </a:p>
          <a:p>
            <a:pPr marL="0" indent="0">
              <a:buNone/>
            </a:pPr>
            <a:r>
              <a:rPr lang="pl-PL" altLang="en-US" sz="2250" dirty="0">
                <a:solidFill>
                  <a:srgbClr val="243C33"/>
                </a:solidFill>
                <a:latin typeface="Lato" pitchFamily="34" charset="0"/>
                <a:ea typeface="Lato" pitchFamily="34" charset="-122"/>
                <a:cs typeface="Lato" pitchFamily="34" charset="-120"/>
              </a:rPr>
              <a:t>Wypożyczalnia jest otwarta 10:00–18:00. Spotkanie klubu odbędzie się w sali obok wypożyczalni.</a:t>
            </a:r>
            <a:endParaRPr lang="pl-PL" sz="2250" dirty="0"/>
          </a:p>
        </p:txBody>
      </p:sp>
      <p:sp>
        <p:nvSpPr>
          <p:cNvPr id="19" name="Shape 16"/>
          <p:cNvSpPr/>
          <p:nvPr/>
        </p:nvSpPr>
        <p:spPr>
          <a:xfrm>
            <a:off x="612648" y="5641848"/>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20" name="Text 17"/>
          <p:cNvSpPr/>
          <p:nvPr/>
        </p:nvSpPr>
        <p:spPr>
          <a:xfrm>
            <a:off x="822960" y="5715000"/>
            <a:ext cx="10533888" cy="347472"/>
          </a:xfrm>
          <a:prstGeom prst="rect">
            <a:avLst/>
          </a:prstGeom>
          <a:noFill/>
          <a:ln/>
        </p:spPr>
        <p:txBody>
          <a:bodyPr wrap="square" lIns="0" tIns="0" rIns="0" bIns="0" rtlCol="0" anchor="ctr"/>
          <a:lstStyle/>
          <a:p>
            <a:pPr marL="0" indent="0">
              <a:buNone/>
            </a:pPr>
            <a:r>
              <a:rPr lang="pl-PL" altLang="en-US" sz="1790" dirty="0">
                <a:solidFill>
                  <a:srgbClr val="173F36"/>
                </a:solidFill>
                <a:latin typeface="Lato" pitchFamily="34" charset="0"/>
                <a:ea typeface="Lato" pitchFamily="34" charset="-122"/>
                <a:cs typeface="Lato" pitchFamily="34" charset="-120"/>
              </a:rPr>
              <a:t>Instytucja, wpis i komunikat są fikcyjne. Porównujemy treści, nie zgadujemy.</a:t>
            </a:r>
            <a:endParaRPr lang="pl-PL" sz="179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MODUŁ 4 · MATA WYBORÓW</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Co wiemy, a czego nie wiemy?</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W PAKIECIE: K10–K11</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21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621792" y="2048256"/>
            <a:ext cx="10954512" cy="768096"/>
          </a:xfrm>
          <a:prstGeom prst="roundRect">
            <a:avLst>
              <a:gd name="adj" fmla="val 14286"/>
            </a:avLst>
          </a:prstGeom>
          <a:solidFill>
            <a:srgbClr val="EAF2ED"/>
          </a:solidFill>
          <a:ln w="12700">
            <a:solidFill>
              <a:srgbClr val="EAF2ED">
                <a:alpha val="0"/>
              </a:srgbClr>
            </a:solidFill>
            <a:prstDash val="solid"/>
          </a:ln>
        </p:spPr>
        <p:txBody>
          <a:bodyPr/>
          <a:lstStyle/>
          <a:p>
            <a:endParaRPr lang="pl-PL"/>
          </a:p>
        </p:txBody>
      </p:sp>
      <p:sp>
        <p:nvSpPr>
          <p:cNvPr id="12" name="Shape 9"/>
          <p:cNvSpPr/>
          <p:nvPr/>
        </p:nvSpPr>
        <p:spPr>
          <a:xfrm>
            <a:off x="832104" y="2194560"/>
            <a:ext cx="438912" cy="438912"/>
          </a:xfrm>
          <a:prstGeom prst="ellipse">
            <a:avLst/>
          </a:prstGeom>
          <a:solidFill>
            <a:srgbClr val="FFFFFF"/>
          </a:solidFill>
          <a:ln w="12700">
            <a:solidFill>
              <a:srgbClr val="FFFFFF">
                <a:alpha val="0"/>
              </a:srgbClr>
            </a:solidFill>
            <a:prstDash val="solid"/>
          </a:ln>
        </p:spPr>
        <p:txBody>
          <a:bodyPr/>
          <a:lstStyle/>
          <a:p>
            <a:endParaRPr lang="pl-PL"/>
          </a:p>
        </p:txBody>
      </p:sp>
      <p:sp>
        <p:nvSpPr>
          <p:cNvPr id="13" name="Text 10"/>
          <p:cNvSpPr/>
          <p:nvPr/>
        </p:nvSpPr>
        <p:spPr>
          <a:xfrm>
            <a:off x="832104" y="2203704"/>
            <a:ext cx="438912" cy="420624"/>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1</a:t>
            </a:r>
            <a:endParaRPr lang="pl-PL" sz="1800" dirty="0"/>
          </a:p>
        </p:txBody>
      </p:sp>
      <p:sp>
        <p:nvSpPr>
          <p:cNvPr id="14" name="Text 11"/>
          <p:cNvSpPr/>
          <p:nvPr/>
        </p:nvSpPr>
        <p:spPr>
          <a:xfrm>
            <a:off x="1472184" y="2185416"/>
            <a:ext cx="9619488" cy="457200"/>
          </a:xfrm>
          <a:prstGeom prst="rect">
            <a:avLst/>
          </a:prstGeom>
          <a:noFill/>
          <a:ln/>
        </p:spPr>
        <p:txBody>
          <a:bodyPr wrap="square" lIns="0" tIns="0" rIns="0" bIns="0" rtlCol="0" anchor="ctr"/>
          <a:lstStyle/>
          <a:p>
            <a:pPr marL="0" indent="0">
              <a:buNone/>
            </a:pPr>
            <a:r>
              <a:rPr lang="pl-PL" altLang="en-US" sz="2350" dirty="0">
                <a:solidFill>
                  <a:srgbClr val="243C33"/>
                </a:solidFill>
                <a:latin typeface="Lato" pitchFamily="34" charset="0"/>
                <a:ea typeface="Lato" pitchFamily="34" charset="-122"/>
                <a:cs typeface="Lato" pitchFamily="34" charset="-120"/>
              </a:rPr>
              <a:t>Czytelnia będzie niedostępna 12–13 maja 2025 r.</a:t>
            </a:r>
            <a:endParaRPr lang="pl-PL" sz="2350" dirty="0"/>
          </a:p>
        </p:txBody>
      </p:sp>
      <p:sp>
        <p:nvSpPr>
          <p:cNvPr id="15" name="Shape 12"/>
          <p:cNvSpPr/>
          <p:nvPr/>
        </p:nvSpPr>
        <p:spPr>
          <a:xfrm>
            <a:off x="621792" y="2990088"/>
            <a:ext cx="10954512" cy="768096"/>
          </a:xfrm>
          <a:prstGeom prst="roundRect">
            <a:avLst>
              <a:gd name="adj" fmla="val 14286"/>
            </a:avLst>
          </a:prstGeom>
          <a:solidFill>
            <a:srgbClr val="F5EEDD"/>
          </a:solidFill>
          <a:ln w="12700">
            <a:solidFill>
              <a:srgbClr val="F5EEDD">
                <a:alpha val="0"/>
              </a:srgbClr>
            </a:solidFill>
            <a:prstDash val="solid"/>
          </a:ln>
        </p:spPr>
        <p:txBody>
          <a:bodyPr/>
          <a:lstStyle/>
          <a:p>
            <a:endParaRPr lang="pl-PL"/>
          </a:p>
        </p:txBody>
      </p:sp>
      <p:sp>
        <p:nvSpPr>
          <p:cNvPr id="16" name="Shape 13"/>
          <p:cNvSpPr/>
          <p:nvPr/>
        </p:nvSpPr>
        <p:spPr>
          <a:xfrm>
            <a:off x="832104" y="3136392"/>
            <a:ext cx="438912" cy="438912"/>
          </a:xfrm>
          <a:prstGeom prst="ellipse">
            <a:avLst/>
          </a:prstGeom>
          <a:solidFill>
            <a:srgbClr val="FFFFFF"/>
          </a:solidFill>
          <a:ln w="12700">
            <a:solidFill>
              <a:srgbClr val="FFFFFF">
                <a:alpha val="0"/>
              </a:srgbClr>
            </a:solidFill>
            <a:prstDash val="solid"/>
          </a:ln>
        </p:spPr>
        <p:txBody>
          <a:bodyPr/>
          <a:lstStyle/>
          <a:p>
            <a:endParaRPr lang="pl-PL"/>
          </a:p>
        </p:txBody>
      </p:sp>
      <p:sp>
        <p:nvSpPr>
          <p:cNvPr id="17" name="Text 14"/>
          <p:cNvSpPr/>
          <p:nvPr/>
        </p:nvSpPr>
        <p:spPr>
          <a:xfrm>
            <a:off x="832104" y="3145536"/>
            <a:ext cx="438912" cy="420624"/>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2</a:t>
            </a:r>
            <a:endParaRPr lang="pl-PL" sz="1800" dirty="0"/>
          </a:p>
        </p:txBody>
      </p:sp>
      <p:sp>
        <p:nvSpPr>
          <p:cNvPr id="18" name="Text 15"/>
          <p:cNvSpPr/>
          <p:nvPr/>
        </p:nvSpPr>
        <p:spPr>
          <a:xfrm>
            <a:off x="1472184" y="3127248"/>
            <a:ext cx="9619488" cy="457200"/>
          </a:xfrm>
          <a:prstGeom prst="rect">
            <a:avLst/>
          </a:prstGeom>
          <a:noFill/>
          <a:ln/>
        </p:spPr>
        <p:txBody>
          <a:bodyPr wrap="square" lIns="0" tIns="0" rIns="0" bIns="0" rtlCol="0" anchor="ctr"/>
          <a:lstStyle/>
          <a:p>
            <a:pPr marL="0" indent="0">
              <a:buNone/>
            </a:pPr>
            <a:r>
              <a:rPr lang="pl-PL" altLang="en-US" sz="2350" dirty="0">
                <a:solidFill>
                  <a:srgbClr val="243C33"/>
                </a:solidFill>
                <a:latin typeface="Lato" pitchFamily="34" charset="0"/>
                <a:ea typeface="Lato" pitchFamily="34" charset="-122"/>
                <a:cs typeface="Lato" pitchFamily="34" charset="-120"/>
              </a:rPr>
              <a:t>Cała biblioteka będzie zamknięta.</a:t>
            </a:r>
            <a:endParaRPr lang="pl-PL" sz="2350" dirty="0"/>
          </a:p>
        </p:txBody>
      </p:sp>
      <p:sp>
        <p:nvSpPr>
          <p:cNvPr id="19" name="Shape 16"/>
          <p:cNvSpPr/>
          <p:nvPr/>
        </p:nvSpPr>
        <p:spPr>
          <a:xfrm>
            <a:off x="621792" y="3931920"/>
            <a:ext cx="10954512" cy="768096"/>
          </a:xfrm>
          <a:prstGeom prst="roundRect">
            <a:avLst>
              <a:gd name="adj" fmla="val 14286"/>
            </a:avLst>
          </a:prstGeom>
          <a:solidFill>
            <a:srgbClr val="EAF2ED"/>
          </a:solidFill>
          <a:ln w="12700">
            <a:solidFill>
              <a:srgbClr val="EAF2ED">
                <a:alpha val="0"/>
              </a:srgbClr>
            </a:solidFill>
            <a:prstDash val="solid"/>
          </a:ln>
        </p:spPr>
        <p:txBody>
          <a:bodyPr/>
          <a:lstStyle/>
          <a:p>
            <a:endParaRPr lang="pl-PL"/>
          </a:p>
        </p:txBody>
      </p:sp>
      <p:sp>
        <p:nvSpPr>
          <p:cNvPr id="20" name="Shape 17"/>
          <p:cNvSpPr/>
          <p:nvPr/>
        </p:nvSpPr>
        <p:spPr>
          <a:xfrm>
            <a:off x="832104" y="4078224"/>
            <a:ext cx="438912" cy="438912"/>
          </a:xfrm>
          <a:prstGeom prst="ellipse">
            <a:avLst/>
          </a:prstGeom>
          <a:solidFill>
            <a:srgbClr val="FFFFFF"/>
          </a:solidFill>
          <a:ln w="12700">
            <a:solidFill>
              <a:srgbClr val="FFFFFF">
                <a:alpha val="0"/>
              </a:srgbClr>
            </a:solidFill>
            <a:prstDash val="solid"/>
          </a:ln>
        </p:spPr>
        <p:txBody>
          <a:bodyPr/>
          <a:lstStyle/>
          <a:p>
            <a:endParaRPr lang="pl-PL"/>
          </a:p>
        </p:txBody>
      </p:sp>
      <p:sp>
        <p:nvSpPr>
          <p:cNvPr id="21" name="Text 18"/>
          <p:cNvSpPr/>
          <p:nvPr/>
        </p:nvSpPr>
        <p:spPr>
          <a:xfrm>
            <a:off x="832104" y="4087368"/>
            <a:ext cx="438912" cy="420624"/>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3</a:t>
            </a:r>
            <a:endParaRPr lang="pl-PL" sz="1800" dirty="0"/>
          </a:p>
        </p:txBody>
      </p:sp>
      <p:sp>
        <p:nvSpPr>
          <p:cNvPr id="22" name="Text 19"/>
          <p:cNvSpPr/>
          <p:nvPr/>
        </p:nvSpPr>
        <p:spPr>
          <a:xfrm>
            <a:off x="1472184" y="4069080"/>
            <a:ext cx="9619488" cy="457200"/>
          </a:xfrm>
          <a:prstGeom prst="rect">
            <a:avLst/>
          </a:prstGeom>
          <a:noFill/>
          <a:ln/>
        </p:spPr>
        <p:txBody>
          <a:bodyPr wrap="square" lIns="0" tIns="0" rIns="0" bIns="0" rtlCol="0" anchor="ctr"/>
          <a:lstStyle/>
          <a:p>
            <a:pPr marL="0" indent="0">
              <a:buNone/>
            </a:pPr>
            <a:r>
              <a:rPr lang="pl-PL" altLang="en-US" sz="2350" dirty="0">
                <a:solidFill>
                  <a:srgbClr val="243C33"/>
                </a:solidFill>
                <a:latin typeface="Lato" pitchFamily="34" charset="0"/>
                <a:ea typeface="Lato" pitchFamily="34" charset="-122"/>
                <a:cs typeface="Lato" pitchFamily="34" charset="-120"/>
              </a:rPr>
              <a:t>Wiemy, ile będzie kosztować malowanie.</a:t>
            </a:r>
            <a:endParaRPr lang="pl-PL" sz="2350" dirty="0"/>
          </a:p>
        </p:txBody>
      </p:sp>
      <p:sp>
        <p:nvSpPr>
          <p:cNvPr id="23" name="Shape 20"/>
          <p:cNvSpPr/>
          <p:nvPr/>
        </p:nvSpPr>
        <p:spPr>
          <a:xfrm>
            <a:off x="795528" y="5184648"/>
            <a:ext cx="3337560" cy="320040"/>
          </a:xfrm>
          <a:prstGeom prst="roundRect">
            <a:avLst>
              <a:gd name="adj" fmla="val 34286"/>
            </a:avLst>
          </a:prstGeom>
          <a:solidFill>
            <a:srgbClr val="EAF2ED"/>
          </a:solidFill>
          <a:ln w="12700">
            <a:solidFill>
              <a:srgbClr val="EAF2ED">
                <a:alpha val="0"/>
              </a:srgbClr>
            </a:solidFill>
            <a:prstDash val="solid"/>
          </a:ln>
        </p:spPr>
        <p:txBody>
          <a:bodyPr/>
          <a:lstStyle/>
          <a:p>
            <a:endParaRPr lang="pl-PL"/>
          </a:p>
        </p:txBody>
      </p:sp>
      <p:sp>
        <p:nvSpPr>
          <p:cNvPr id="24" name="Text 21"/>
          <p:cNvSpPr/>
          <p:nvPr/>
        </p:nvSpPr>
        <p:spPr>
          <a:xfrm>
            <a:off x="886968" y="5193792"/>
            <a:ext cx="3154680" cy="274320"/>
          </a:xfrm>
          <a:prstGeom prst="rect">
            <a:avLst/>
          </a:prstGeom>
          <a:noFill/>
          <a:ln/>
        </p:spPr>
        <p:txBody>
          <a:bodyPr wrap="square" lIns="0" tIns="0" rIns="0" bIns="0" rtlCol="0" anchor="ctr"/>
          <a:lstStyle/>
          <a:p>
            <a:pPr marL="0" indent="0" algn="ctr">
              <a:buNone/>
            </a:pPr>
            <a:r>
              <a:rPr lang="pl-PL" altLang="en-US" sz="1170" b="1" dirty="0">
                <a:solidFill>
                  <a:srgbClr val="173F36"/>
                </a:solidFill>
                <a:latin typeface="Lato" pitchFamily="34" charset="0"/>
                <a:ea typeface="Lato" pitchFamily="34" charset="-122"/>
                <a:cs typeface="Lato" pitchFamily="34" charset="-120"/>
              </a:rPr>
              <a:t>POTWIERDZONE</a:t>
            </a:r>
            <a:endParaRPr lang="pl-PL" sz="1170" dirty="0"/>
          </a:p>
        </p:txBody>
      </p:sp>
      <p:sp>
        <p:nvSpPr>
          <p:cNvPr id="25" name="Shape 22"/>
          <p:cNvSpPr/>
          <p:nvPr/>
        </p:nvSpPr>
        <p:spPr>
          <a:xfrm>
            <a:off x="4498848" y="5184648"/>
            <a:ext cx="3337560" cy="320040"/>
          </a:xfrm>
          <a:prstGeom prst="roundRect">
            <a:avLst>
              <a:gd name="adj" fmla="val 34286"/>
            </a:avLst>
          </a:prstGeom>
          <a:solidFill>
            <a:srgbClr val="F7ECE6"/>
          </a:solidFill>
          <a:ln w="12700">
            <a:solidFill>
              <a:srgbClr val="F7ECE6">
                <a:alpha val="0"/>
              </a:srgbClr>
            </a:solidFill>
            <a:prstDash val="solid"/>
          </a:ln>
        </p:spPr>
        <p:txBody>
          <a:bodyPr/>
          <a:lstStyle/>
          <a:p>
            <a:endParaRPr lang="pl-PL"/>
          </a:p>
        </p:txBody>
      </p:sp>
      <p:sp>
        <p:nvSpPr>
          <p:cNvPr id="26" name="Text 23"/>
          <p:cNvSpPr/>
          <p:nvPr/>
        </p:nvSpPr>
        <p:spPr>
          <a:xfrm>
            <a:off x="4590288" y="5193792"/>
            <a:ext cx="3154680" cy="274320"/>
          </a:xfrm>
          <a:prstGeom prst="rect">
            <a:avLst/>
          </a:prstGeom>
          <a:noFill/>
          <a:ln/>
        </p:spPr>
        <p:txBody>
          <a:bodyPr wrap="square" lIns="0" tIns="0" rIns="0" bIns="0" rtlCol="0" anchor="ctr"/>
          <a:lstStyle/>
          <a:p>
            <a:pPr marL="0" indent="0" algn="ctr">
              <a:buNone/>
            </a:pPr>
            <a:r>
              <a:rPr lang="pl-PL" altLang="en-US" sz="1170" b="1" dirty="0">
                <a:solidFill>
                  <a:srgbClr val="A75D47"/>
                </a:solidFill>
                <a:latin typeface="Lato" pitchFamily="34" charset="0"/>
                <a:ea typeface="Lato" pitchFamily="34" charset="-122"/>
                <a:cs typeface="Lato" pitchFamily="34" charset="-120"/>
              </a:rPr>
              <a:t>SPRZECZNE Z MATERIAŁEM</a:t>
            </a:r>
            <a:endParaRPr lang="pl-PL" sz="1170" dirty="0"/>
          </a:p>
        </p:txBody>
      </p:sp>
      <p:sp>
        <p:nvSpPr>
          <p:cNvPr id="27" name="Shape 24"/>
          <p:cNvSpPr/>
          <p:nvPr/>
        </p:nvSpPr>
        <p:spPr>
          <a:xfrm>
            <a:off x="8202168" y="5184648"/>
            <a:ext cx="3337560" cy="320040"/>
          </a:xfrm>
          <a:prstGeom prst="roundRect">
            <a:avLst>
              <a:gd name="adj" fmla="val 34286"/>
            </a:avLst>
          </a:prstGeom>
          <a:solidFill>
            <a:srgbClr val="EAF2ED"/>
          </a:solidFill>
          <a:ln w="12700">
            <a:solidFill>
              <a:srgbClr val="EAF2ED">
                <a:alpha val="0"/>
              </a:srgbClr>
            </a:solidFill>
            <a:prstDash val="solid"/>
          </a:ln>
        </p:spPr>
        <p:txBody>
          <a:bodyPr/>
          <a:lstStyle/>
          <a:p>
            <a:endParaRPr lang="pl-PL"/>
          </a:p>
        </p:txBody>
      </p:sp>
      <p:sp>
        <p:nvSpPr>
          <p:cNvPr id="28" name="Text 25"/>
          <p:cNvSpPr/>
          <p:nvPr/>
        </p:nvSpPr>
        <p:spPr>
          <a:xfrm>
            <a:off x="8293608" y="5193792"/>
            <a:ext cx="3154680" cy="274320"/>
          </a:xfrm>
          <a:prstGeom prst="rect">
            <a:avLst/>
          </a:prstGeom>
          <a:noFill/>
          <a:ln/>
        </p:spPr>
        <p:txBody>
          <a:bodyPr wrap="square" lIns="0" tIns="0" rIns="0" bIns="0" rtlCol="0" anchor="ctr"/>
          <a:lstStyle/>
          <a:p>
            <a:pPr marL="0" indent="0" algn="ctr">
              <a:buNone/>
            </a:pPr>
            <a:r>
              <a:rPr lang="pl-PL" altLang="en-US" sz="1170" b="1" dirty="0">
                <a:solidFill>
                  <a:srgbClr val="173F36"/>
                </a:solidFill>
                <a:latin typeface="Lato" pitchFamily="34" charset="0"/>
                <a:ea typeface="Lato" pitchFamily="34" charset="-122"/>
                <a:cs typeface="Lato" pitchFamily="34" charset="-120"/>
              </a:rPr>
              <a:t>BRAK DANYCH</a:t>
            </a:r>
            <a:endParaRPr lang="pl-PL" sz="1170" dirty="0"/>
          </a:p>
        </p:txBody>
      </p:sp>
      <p:sp>
        <p:nvSpPr>
          <p:cNvPr id="29" name="Shape 26"/>
          <p:cNvSpPr/>
          <p:nvPr/>
        </p:nvSpPr>
        <p:spPr>
          <a:xfrm>
            <a:off x="612648" y="5660136"/>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30" name="Text 27"/>
          <p:cNvSpPr/>
          <p:nvPr/>
        </p:nvSpPr>
        <p:spPr>
          <a:xfrm>
            <a:off x="822960" y="5733288"/>
            <a:ext cx="10533888" cy="347472"/>
          </a:xfrm>
          <a:prstGeom prst="rect">
            <a:avLst/>
          </a:prstGeom>
          <a:noFill/>
          <a:ln/>
        </p:spPr>
        <p:txBody>
          <a:bodyPr wrap="square" lIns="0" tIns="0" rIns="0" bIns="0" rtlCol="0" anchor="ctr"/>
          <a:lstStyle/>
          <a:p>
            <a:pPr marL="0" indent="0">
              <a:buNone/>
            </a:pPr>
            <a:r>
              <a:rPr lang="pl-PL" altLang="en-US" sz="1840" dirty="0">
                <a:solidFill>
                  <a:srgbClr val="173F36"/>
                </a:solidFill>
                <a:latin typeface="Lato" pitchFamily="34" charset="0"/>
                <a:ea typeface="Lato" pitchFamily="34" charset="-122"/>
                <a:cs typeface="Lato" pitchFamily="34" charset="-120"/>
              </a:rPr>
              <a:t>Do każdej odpowiedzi dodaj zdanie: „Wnioskuję tak, ponieważ…”</a:t>
            </a:r>
            <a:endParaRPr lang="pl-PL" sz="184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MODUŁ 4 · OMÓWIENIE</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Dobra odpowiedź ma uzasadnienie.</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W PAKIECIE: K10–K12</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22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621792" y="1993392"/>
            <a:ext cx="10954512" cy="1024128"/>
          </a:xfrm>
          <a:prstGeom prst="roundRect">
            <a:avLst>
              <a:gd name="adj" fmla="val 10714"/>
            </a:avLst>
          </a:prstGeom>
          <a:solidFill>
            <a:srgbClr val="EAF2ED"/>
          </a:solidFill>
          <a:ln w="12700">
            <a:solidFill>
              <a:srgbClr val="EAF2ED">
                <a:alpha val="0"/>
              </a:srgbClr>
            </a:solidFill>
            <a:prstDash val="solid"/>
          </a:ln>
        </p:spPr>
        <p:txBody>
          <a:bodyPr/>
          <a:lstStyle/>
          <a:p>
            <a:endParaRPr lang="pl-PL"/>
          </a:p>
        </p:txBody>
      </p:sp>
      <p:sp>
        <p:nvSpPr>
          <p:cNvPr id="12" name="Text 9"/>
          <p:cNvSpPr/>
          <p:nvPr/>
        </p:nvSpPr>
        <p:spPr>
          <a:xfrm>
            <a:off x="877824" y="2121408"/>
            <a:ext cx="3145536" cy="448056"/>
          </a:xfrm>
          <a:prstGeom prst="rect">
            <a:avLst/>
          </a:prstGeom>
          <a:noFill/>
          <a:ln/>
        </p:spPr>
        <p:txBody>
          <a:bodyPr wrap="square" lIns="0" tIns="0" rIns="0" bIns="0" rtlCol="0" anchor="ctr"/>
          <a:lstStyle/>
          <a:p>
            <a:pPr marL="0" indent="0">
              <a:buNone/>
            </a:pPr>
            <a:r>
              <a:rPr lang="pl-PL" altLang="en-US" sz="1580" b="1" dirty="0">
                <a:solidFill>
                  <a:srgbClr val="173F36"/>
                </a:solidFill>
                <a:latin typeface="Lato" pitchFamily="34" charset="0"/>
                <a:ea typeface="Lato" pitchFamily="34" charset="-122"/>
                <a:cs typeface="Lato" pitchFamily="34" charset="-120"/>
              </a:rPr>
              <a:t>POTWIERDZONE</a:t>
            </a:r>
            <a:endParaRPr lang="pl-PL" sz="1580" dirty="0"/>
          </a:p>
        </p:txBody>
      </p:sp>
      <p:sp>
        <p:nvSpPr>
          <p:cNvPr id="13" name="Text 10"/>
          <p:cNvSpPr/>
          <p:nvPr/>
        </p:nvSpPr>
        <p:spPr>
          <a:xfrm>
            <a:off x="4050792" y="2130552"/>
            <a:ext cx="7232904" cy="338328"/>
          </a:xfrm>
          <a:prstGeom prst="rect">
            <a:avLst/>
          </a:prstGeom>
          <a:noFill/>
          <a:ln/>
        </p:spPr>
        <p:txBody>
          <a:bodyPr wrap="square" lIns="0" tIns="0" rIns="0" bIns="0" rtlCol="0" anchor="ctr"/>
          <a:lstStyle/>
          <a:p>
            <a:pPr marL="0" indent="0">
              <a:buNone/>
            </a:pPr>
            <a:r>
              <a:rPr lang="pl-PL" altLang="en-US" sz="2400" b="1" dirty="0">
                <a:solidFill>
                  <a:srgbClr val="173F36"/>
                </a:solidFill>
                <a:latin typeface="Lato" pitchFamily="34" charset="0"/>
                <a:ea typeface="Lato" pitchFamily="34" charset="-122"/>
                <a:cs typeface="Lato" pitchFamily="34" charset="-120"/>
              </a:rPr>
              <a:t>Czytelnia: 12–13 maja.</a:t>
            </a:r>
            <a:endParaRPr lang="pl-PL" sz="2400" dirty="0"/>
          </a:p>
        </p:txBody>
      </p:sp>
      <p:sp>
        <p:nvSpPr>
          <p:cNvPr id="14" name="Text 11"/>
          <p:cNvSpPr/>
          <p:nvPr/>
        </p:nvSpPr>
        <p:spPr>
          <a:xfrm>
            <a:off x="4050792" y="2624328"/>
            <a:ext cx="7232904" cy="256032"/>
          </a:xfrm>
          <a:prstGeom prst="rect">
            <a:avLst/>
          </a:prstGeom>
          <a:noFill/>
          <a:ln/>
        </p:spPr>
        <p:txBody>
          <a:bodyPr wrap="square" lIns="0" tIns="0" rIns="0" bIns="0" rtlCol="0" anchor="ctr"/>
          <a:lstStyle/>
          <a:p>
            <a:pPr marL="0" indent="0">
              <a:buNone/>
            </a:pPr>
            <a:r>
              <a:rPr lang="pl-PL" altLang="en-US" sz="1950" dirty="0">
                <a:solidFill>
                  <a:srgbClr val="567368"/>
                </a:solidFill>
                <a:latin typeface="Lato" pitchFamily="34" charset="0"/>
                <a:ea typeface="Lato" pitchFamily="34" charset="-122"/>
                <a:cs typeface="Lato" pitchFamily="34" charset="-120"/>
              </a:rPr>
              <a:t>Termin i zakres podano w komunikacie.</a:t>
            </a:r>
            <a:endParaRPr lang="pl-PL" sz="1950" dirty="0"/>
          </a:p>
        </p:txBody>
      </p:sp>
      <p:sp>
        <p:nvSpPr>
          <p:cNvPr id="15" name="Shape 12"/>
          <p:cNvSpPr/>
          <p:nvPr/>
        </p:nvSpPr>
        <p:spPr>
          <a:xfrm>
            <a:off x="621792" y="3191256"/>
            <a:ext cx="10954512" cy="1024128"/>
          </a:xfrm>
          <a:prstGeom prst="roundRect">
            <a:avLst>
              <a:gd name="adj" fmla="val 10714"/>
            </a:avLst>
          </a:prstGeom>
          <a:solidFill>
            <a:srgbClr val="F7ECE6"/>
          </a:solidFill>
          <a:ln w="12700">
            <a:solidFill>
              <a:srgbClr val="F7ECE6">
                <a:alpha val="0"/>
              </a:srgbClr>
            </a:solidFill>
            <a:prstDash val="solid"/>
          </a:ln>
        </p:spPr>
        <p:txBody>
          <a:bodyPr/>
          <a:lstStyle/>
          <a:p>
            <a:endParaRPr lang="pl-PL"/>
          </a:p>
        </p:txBody>
      </p:sp>
      <p:sp>
        <p:nvSpPr>
          <p:cNvPr id="16" name="Text 13"/>
          <p:cNvSpPr/>
          <p:nvPr/>
        </p:nvSpPr>
        <p:spPr>
          <a:xfrm>
            <a:off x="877824" y="3319272"/>
            <a:ext cx="3145536" cy="448056"/>
          </a:xfrm>
          <a:prstGeom prst="rect">
            <a:avLst/>
          </a:prstGeom>
          <a:noFill/>
          <a:ln/>
        </p:spPr>
        <p:txBody>
          <a:bodyPr wrap="square" lIns="0" tIns="0" rIns="0" bIns="0" rtlCol="0" anchor="ctr"/>
          <a:lstStyle/>
          <a:p>
            <a:pPr marL="0" indent="0">
              <a:buNone/>
            </a:pPr>
            <a:r>
              <a:rPr lang="pl-PL" altLang="en-US" sz="1580" b="1" dirty="0">
                <a:solidFill>
                  <a:srgbClr val="A75D47"/>
                </a:solidFill>
                <a:latin typeface="Lato" pitchFamily="34" charset="0"/>
                <a:ea typeface="Lato" pitchFamily="34" charset="-122"/>
                <a:cs typeface="Lato" pitchFamily="34" charset="-120"/>
              </a:rPr>
              <a:t>SPRZECZNE Z MATERIAŁEM</a:t>
            </a:r>
            <a:endParaRPr lang="pl-PL" sz="1580" dirty="0"/>
          </a:p>
        </p:txBody>
      </p:sp>
      <p:sp>
        <p:nvSpPr>
          <p:cNvPr id="17" name="Text 14"/>
          <p:cNvSpPr/>
          <p:nvPr/>
        </p:nvSpPr>
        <p:spPr>
          <a:xfrm>
            <a:off x="4050792" y="3328416"/>
            <a:ext cx="7232904" cy="338328"/>
          </a:xfrm>
          <a:prstGeom prst="rect">
            <a:avLst/>
          </a:prstGeom>
          <a:noFill/>
          <a:ln/>
        </p:spPr>
        <p:txBody>
          <a:bodyPr wrap="square" lIns="0" tIns="0" rIns="0" bIns="0" rtlCol="0" anchor="ctr"/>
          <a:lstStyle/>
          <a:p>
            <a:pPr marL="0" indent="0">
              <a:buNone/>
            </a:pPr>
            <a:r>
              <a:rPr lang="pl-PL" altLang="en-US" sz="2400" b="1" dirty="0">
                <a:solidFill>
                  <a:srgbClr val="173F36"/>
                </a:solidFill>
                <a:latin typeface="Lato" pitchFamily="34" charset="0"/>
                <a:ea typeface="Lato" pitchFamily="34" charset="-122"/>
                <a:cs typeface="Lato" pitchFamily="34" charset="-120"/>
              </a:rPr>
              <a:t>Nie cała biblioteka.</a:t>
            </a:r>
            <a:endParaRPr lang="pl-PL" sz="2400" dirty="0"/>
          </a:p>
        </p:txBody>
      </p:sp>
      <p:sp>
        <p:nvSpPr>
          <p:cNvPr id="18" name="Text 15"/>
          <p:cNvSpPr/>
          <p:nvPr/>
        </p:nvSpPr>
        <p:spPr>
          <a:xfrm>
            <a:off x="4050792" y="3822192"/>
            <a:ext cx="7232904" cy="256032"/>
          </a:xfrm>
          <a:prstGeom prst="rect">
            <a:avLst/>
          </a:prstGeom>
          <a:noFill/>
          <a:ln/>
        </p:spPr>
        <p:txBody>
          <a:bodyPr wrap="square" lIns="0" tIns="0" rIns="0" bIns="0" rtlCol="0" anchor="ctr"/>
          <a:lstStyle/>
          <a:p>
            <a:pPr marL="0" indent="0">
              <a:buNone/>
            </a:pPr>
            <a:r>
              <a:rPr lang="pl-PL" altLang="en-US" sz="1950" dirty="0">
                <a:solidFill>
                  <a:srgbClr val="567368"/>
                </a:solidFill>
                <a:latin typeface="Lato" pitchFamily="34" charset="0"/>
                <a:ea typeface="Lato" pitchFamily="34" charset="-122"/>
                <a:cs typeface="Lato" pitchFamily="34" charset="-120"/>
              </a:rPr>
              <a:t>Wypożyczalnia pozostaje otwarta.</a:t>
            </a:r>
            <a:endParaRPr lang="pl-PL" sz="1950" dirty="0"/>
          </a:p>
        </p:txBody>
      </p:sp>
      <p:sp>
        <p:nvSpPr>
          <p:cNvPr id="19" name="Shape 16"/>
          <p:cNvSpPr/>
          <p:nvPr/>
        </p:nvSpPr>
        <p:spPr>
          <a:xfrm>
            <a:off x="621792" y="4389120"/>
            <a:ext cx="10954512" cy="1024128"/>
          </a:xfrm>
          <a:prstGeom prst="roundRect">
            <a:avLst>
              <a:gd name="adj" fmla="val 10714"/>
            </a:avLst>
          </a:prstGeom>
          <a:solidFill>
            <a:srgbClr val="F5EEDD"/>
          </a:solidFill>
          <a:ln w="12700">
            <a:solidFill>
              <a:srgbClr val="F5EEDD">
                <a:alpha val="0"/>
              </a:srgbClr>
            </a:solidFill>
            <a:prstDash val="solid"/>
          </a:ln>
        </p:spPr>
        <p:txBody>
          <a:bodyPr/>
          <a:lstStyle/>
          <a:p>
            <a:endParaRPr lang="pl-PL"/>
          </a:p>
        </p:txBody>
      </p:sp>
      <p:sp>
        <p:nvSpPr>
          <p:cNvPr id="20" name="Text 17"/>
          <p:cNvSpPr/>
          <p:nvPr/>
        </p:nvSpPr>
        <p:spPr>
          <a:xfrm>
            <a:off x="877824" y="4517136"/>
            <a:ext cx="3145536" cy="448056"/>
          </a:xfrm>
          <a:prstGeom prst="rect">
            <a:avLst/>
          </a:prstGeom>
          <a:noFill/>
          <a:ln/>
        </p:spPr>
        <p:txBody>
          <a:bodyPr wrap="square" lIns="0" tIns="0" rIns="0" bIns="0" rtlCol="0" anchor="ctr"/>
          <a:lstStyle/>
          <a:p>
            <a:pPr marL="0" indent="0">
              <a:buNone/>
            </a:pPr>
            <a:r>
              <a:rPr lang="pl-PL" altLang="en-US" sz="1580" b="1" dirty="0">
                <a:solidFill>
                  <a:srgbClr val="173F36"/>
                </a:solidFill>
                <a:latin typeface="Lato" pitchFamily="34" charset="0"/>
                <a:ea typeface="Lato" pitchFamily="34" charset="-122"/>
                <a:cs typeface="Lato" pitchFamily="34" charset="-120"/>
              </a:rPr>
              <a:t>BRAK DANYCH</a:t>
            </a:r>
            <a:endParaRPr lang="pl-PL" sz="1580" dirty="0"/>
          </a:p>
        </p:txBody>
      </p:sp>
      <p:sp>
        <p:nvSpPr>
          <p:cNvPr id="21" name="Text 18"/>
          <p:cNvSpPr/>
          <p:nvPr/>
        </p:nvSpPr>
        <p:spPr>
          <a:xfrm>
            <a:off x="4050792" y="4526280"/>
            <a:ext cx="7232904" cy="338328"/>
          </a:xfrm>
          <a:prstGeom prst="rect">
            <a:avLst/>
          </a:prstGeom>
          <a:noFill/>
          <a:ln/>
        </p:spPr>
        <p:txBody>
          <a:bodyPr wrap="square" lIns="0" tIns="0" rIns="0" bIns="0" rtlCol="0" anchor="ctr"/>
          <a:lstStyle/>
          <a:p>
            <a:pPr marL="0" indent="0">
              <a:buNone/>
            </a:pPr>
            <a:r>
              <a:rPr lang="pl-PL" altLang="en-US" sz="2400" b="1" dirty="0">
                <a:solidFill>
                  <a:srgbClr val="173F36"/>
                </a:solidFill>
                <a:latin typeface="Lato" pitchFamily="34" charset="0"/>
                <a:ea typeface="Lato" pitchFamily="34" charset="-122"/>
                <a:cs typeface="Lato" pitchFamily="34" charset="-120"/>
              </a:rPr>
              <a:t>Nie znamy ceny prac.</a:t>
            </a:r>
            <a:endParaRPr lang="pl-PL" sz="2400" dirty="0"/>
          </a:p>
        </p:txBody>
      </p:sp>
      <p:sp>
        <p:nvSpPr>
          <p:cNvPr id="22" name="Text 19"/>
          <p:cNvSpPr/>
          <p:nvPr/>
        </p:nvSpPr>
        <p:spPr>
          <a:xfrm>
            <a:off x="4050792" y="5020056"/>
            <a:ext cx="7232904" cy="256032"/>
          </a:xfrm>
          <a:prstGeom prst="rect">
            <a:avLst/>
          </a:prstGeom>
          <a:noFill/>
          <a:ln/>
        </p:spPr>
        <p:txBody>
          <a:bodyPr wrap="square" lIns="0" tIns="0" rIns="0" bIns="0" rtlCol="0" anchor="ctr"/>
          <a:lstStyle/>
          <a:p>
            <a:pPr marL="0" indent="0">
              <a:buNone/>
            </a:pPr>
            <a:r>
              <a:rPr lang="pl-PL" altLang="en-US" sz="1950" dirty="0">
                <a:solidFill>
                  <a:srgbClr val="567368"/>
                </a:solidFill>
                <a:latin typeface="Lato" pitchFamily="34" charset="0"/>
                <a:ea typeface="Lato" pitchFamily="34" charset="-122"/>
                <a:cs typeface="Lato" pitchFamily="34" charset="-120"/>
              </a:rPr>
              <a:t>W komunikacie nie podano kosztu.</a:t>
            </a:r>
            <a:endParaRPr lang="pl-PL" sz="1950" dirty="0"/>
          </a:p>
        </p:txBody>
      </p:sp>
      <p:sp>
        <p:nvSpPr>
          <p:cNvPr id="23" name="Shape 20"/>
          <p:cNvSpPr/>
          <p:nvPr/>
        </p:nvSpPr>
        <p:spPr>
          <a:xfrm>
            <a:off x="612648" y="5705856"/>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24" name="Text 21"/>
          <p:cNvSpPr/>
          <p:nvPr/>
        </p:nvSpPr>
        <p:spPr>
          <a:xfrm>
            <a:off x="822960" y="5779008"/>
            <a:ext cx="10533888" cy="347472"/>
          </a:xfrm>
          <a:prstGeom prst="rect">
            <a:avLst/>
          </a:prstGeom>
          <a:noFill/>
          <a:ln/>
        </p:spPr>
        <p:txBody>
          <a:bodyPr wrap="square" lIns="0" tIns="0" rIns="0" bIns="0" rtlCol="0" anchor="ctr"/>
          <a:lstStyle/>
          <a:p>
            <a:pPr marL="0" indent="0">
              <a:buNone/>
            </a:pPr>
            <a:r>
              <a:rPr lang="pl-PL" altLang="en-US" sz="2000" dirty="0">
                <a:solidFill>
                  <a:srgbClr val="173F36"/>
                </a:solidFill>
                <a:latin typeface="Lato" pitchFamily="34" charset="0"/>
                <a:ea typeface="Lato" pitchFamily="34" charset="-122"/>
                <a:cs typeface="Lato" pitchFamily="34" charset="-120"/>
              </a:rPr>
              <a:t>Błąd w treści nie dowodzi jeszcze, że autor chciał oszukać.</a:t>
            </a:r>
            <a:endParaRPr lang="pl-PL" sz="2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MODUŁ 4 · CYFROWY BADMINTON</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Sprawdzam treść. Zauważam sposób użycia.</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W PAKIECIE: K13</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23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621792" y="2157984"/>
            <a:ext cx="5321808" cy="3172968"/>
          </a:xfrm>
          <a:prstGeom prst="roundRect">
            <a:avLst>
              <a:gd name="adj" fmla="val 3458"/>
            </a:avLst>
          </a:prstGeom>
          <a:solidFill>
            <a:srgbClr val="EAF2ED"/>
          </a:solidFill>
          <a:ln w="12700">
            <a:solidFill>
              <a:srgbClr val="EAF2ED">
                <a:alpha val="0"/>
              </a:srgbClr>
            </a:solidFill>
            <a:prstDash val="solid"/>
          </a:ln>
        </p:spPr>
        <p:txBody>
          <a:bodyPr/>
          <a:lstStyle/>
          <a:p>
            <a:endParaRPr lang="pl-PL"/>
          </a:p>
        </p:txBody>
      </p:sp>
      <p:sp>
        <p:nvSpPr>
          <p:cNvPr id="12" name="Shape 9"/>
          <p:cNvSpPr/>
          <p:nvPr/>
        </p:nvSpPr>
        <p:spPr>
          <a:xfrm>
            <a:off x="6217920" y="2157984"/>
            <a:ext cx="5349240" cy="3172968"/>
          </a:xfrm>
          <a:prstGeom prst="roundRect">
            <a:avLst>
              <a:gd name="adj" fmla="val 3458"/>
            </a:avLst>
          </a:prstGeom>
          <a:solidFill>
            <a:srgbClr val="F5EEDD"/>
          </a:solidFill>
          <a:ln w="12700">
            <a:solidFill>
              <a:srgbClr val="F5EEDD">
                <a:alpha val="0"/>
              </a:srgbClr>
            </a:solidFill>
            <a:prstDash val="solid"/>
          </a:ln>
        </p:spPr>
        <p:txBody>
          <a:bodyPr/>
          <a:lstStyle/>
          <a:p>
            <a:endParaRPr lang="pl-PL"/>
          </a:p>
        </p:txBody>
      </p:sp>
      <p:sp>
        <p:nvSpPr>
          <p:cNvPr id="13" name="Text 10"/>
          <p:cNvSpPr/>
          <p:nvPr/>
        </p:nvSpPr>
        <p:spPr>
          <a:xfrm>
            <a:off x="896112" y="2395728"/>
            <a:ext cx="566928" cy="530352"/>
          </a:xfrm>
          <a:prstGeom prst="rect">
            <a:avLst/>
          </a:prstGeom>
          <a:noFill/>
          <a:ln/>
        </p:spPr>
        <p:txBody>
          <a:bodyPr wrap="square" lIns="0" tIns="0" rIns="0" bIns="0" rtlCol="0" anchor="ctr"/>
          <a:lstStyle/>
          <a:p>
            <a:pPr marL="0" indent="0">
              <a:buNone/>
            </a:pPr>
            <a:r>
              <a:rPr lang="pl-PL" altLang="en-US" sz="3000" b="1" dirty="0">
                <a:solidFill>
                  <a:srgbClr val="477966"/>
                </a:solidFill>
                <a:latin typeface="Lato" pitchFamily="34" charset="0"/>
                <a:ea typeface="Lato" pitchFamily="34" charset="-122"/>
                <a:cs typeface="Lato" pitchFamily="34" charset="-120"/>
              </a:rPr>
              <a:t>1</a:t>
            </a:r>
            <a:endParaRPr lang="pl-PL" sz="3000" dirty="0"/>
          </a:p>
        </p:txBody>
      </p:sp>
      <p:sp>
        <p:nvSpPr>
          <p:cNvPr id="14" name="Text 11"/>
          <p:cNvSpPr/>
          <p:nvPr/>
        </p:nvSpPr>
        <p:spPr>
          <a:xfrm>
            <a:off x="6492240" y="2395728"/>
            <a:ext cx="566928" cy="530352"/>
          </a:xfrm>
          <a:prstGeom prst="rect">
            <a:avLst/>
          </a:prstGeom>
          <a:noFill/>
          <a:ln/>
        </p:spPr>
        <p:txBody>
          <a:bodyPr wrap="square" lIns="0" tIns="0" rIns="0" bIns="0" rtlCol="0" anchor="ctr"/>
          <a:lstStyle/>
          <a:p>
            <a:pPr marL="0" indent="0">
              <a:buNone/>
            </a:pPr>
            <a:r>
              <a:rPr lang="pl-PL" altLang="en-US" sz="3000" b="1" dirty="0">
                <a:solidFill>
                  <a:srgbClr val="B38C50"/>
                </a:solidFill>
                <a:latin typeface="Lato" pitchFamily="34" charset="0"/>
                <a:ea typeface="Lato" pitchFamily="34" charset="-122"/>
                <a:cs typeface="Lato" pitchFamily="34" charset="-120"/>
              </a:rPr>
              <a:t>2</a:t>
            </a:r>
            <a:endParaRPr lang="pl-PL" sz="3000" dirty="0"/>
          </a:p>
        </p:txBody>
      </p:sp>
      <p:sp>
        <p:nvSpPr>
          <p:cNvPr id="15" name="Text 12"/>
          <p:cNvSpPr/>
          <p:nvPr/>
        </p:nvSpPr>
        <p:spPr>
          <a:xfrm>
            <a:off x="896112" y="3090672"/>
            <a:ext cx="4626864" cy="777240"/>
          </a:xfrm>
          <a:prstGeom prst="rect">
            <a:avLst/>
          </a:prstGeom>
          <a:noFill/>
          <a:ln/>
        </p:spPr>
        <p:txBody>
          <a:bodyPr wrap="square" lIns="0" tIns="0" rIns="0" bIns="0" rtlCol="0" anchor="ctr"/>
          <a:lstStyle/>
          <a:p>
            <a:pPr marL="0" indent="0">
              <a:buNone/>
            </a:pPr>
            <a:r>
              <a:rPr lang="pl-PL" altLang="en-US" sz="2700" b="1" dirty="0">
                <a:solidFill>
                  <a:srgbClr val="173F36"/>
                </a:solidFill>
                <a:latin typeface="Lato" pitchFamily="34" charset="0"/>
                <a:ea typeface="Lato" pitchFamily="34" charset="-122"/>
                <a:cs typeface="Lato" pitchFamily="34" charset="-120"/>
              </a:rPr>
              <a:t>Czy to zgadza się z faktami?</a:t>
            </a:r>
            <a:endParaRPr lang="pl-PL" sz="2700" dirty="0"/>
          </a:p>
        </p:txBody>
      </p:sp>
      <p:sp>
        <p:nvSpPr>
          <p:cNvPr id="16" name="Text 13"/>
          <p:cNvSpPr/>
          <p:nvPr/>
        </p:nvSpPr>
        <p:spPr>
          <a:xfrm>
            <a:off x="6492240" y="3090672"/>
            <a:ext cx="4645152" cy="777240"/>
          </a:xfrm>
          <a:prstGeom prst="rect">
            <a:avLst/>
          </a:prstGeom>
          <a:noFill/>
          <a:ln/>
        </p:spPr>
        <p:txBody>
          <a:bodyPr wrap="square" lIns="0" tIns="0" rIns="0" bIns="0" rtlCol="0" anchor="ctr"/>
          <a:lstStyle/>
          <a:p>
            <a:pPr marL="0" indent="0">
              <a:buNone/>
            </a:pPr>
            <a:r>
              <a:rPr lang="pl-PL" altLang="en-US" sz="2700" b="1" dirty="0">
                <a:solidFill>
                  <a:srgbClr val="173F36"/>
                </a:solidFill>
                <a:latin typeface="Lato" pitchFamily="34" charset="0"/>
                <a:ea typeface="Lato" pitchFamily="34" charset="-122"/>
                <a:cs typeface="Lato" pitchFamily="34" charset="-120"/>
              </a:rPr>
              <a:t>Czy to może kogoś skrzywdzić?</a:t>
            </a:r>
            <a:endParaRPr lang="pl-PL" sz="2700" dirty="0"/>
          </a:p>
        </p:txBody>
      </p:sp>
      <p:sp>
        <p:nvSpPr>
          <p:cNvPr id="17" name="Text 14"/>
          <p:cNvSpPr/>
          <p:nvPr/>
        </p:nvSpPr>
        <p:spPr>
          <a:xfrm>
            <a:off x="896112" y="4160520"/>
            <a:ext cx="4608576" cy="768096"/>
          </a:xfrm>
          <a:prstGeom prst="rect">
            <a:avLst/>
          </a:prstGeom>
          <a:noFill/>
          <a:ln/>
        </p:spPr>
        <p:txBody>
          <a:bodyPr wrap="square" lIns="0" tIns="0" rIns="0" bIns="0" rtlCol="0" anchor="ctr"/>
          <a:lstStyle/>
          <a:p>
            <a:pPr marL="0" indent="0">
              <a:buNone/>
            </a:pPr>
            <a:r>
              <a:rPr lang="pl-PL" altLang="en-US" sz="2200" dirty="0">
                <a:solidFill>
                  <a:srgbClr val="567368"/>
                </a:solidFill>
                <a:latin typeface="Lato" pitchFamily="34" charset="0"/>
                <a:ea typeface="Lato" pitchFamily="34" charset="-122"/>
                <a:cs typeface="Lato" pitchFamily="34" charset="-120"/>
              </a:rPr>
              <a:t>Szukam podstawy wniosku.</a:t>
            </a:r>
            <a:endParaRPr lang="pl-PL" sz="2200" dirty="0"/>
          </a:p>
          <a:p>
            <a:pPr marL="0" indent="0">
              <a:buNone/>
            </a:pPr>
            <a:r>
              <a:rPr lang="pl-PL" altLang="en-US" sz="2200" dirty="0">
                <a:solidFill>
                  <a:srgbClr val="567368"/>
                </a:solidFill>
                <a:latin typeface="Lato" pitchFamily="34" charset="0"/>
                <a:ea typeface="Lato" pitchFamily="34" charset="-122"/>
                <a:cs typeface="Lato" pitchFamily="34" charset="-120"/>
              </a:rPr>
              <a:t>Opinia nie jest automatycznie fałszem.</a:t>
            </a:r>
            <a:endParaRPr lang="pl-PL" sz="2200" dirty="0"/>
          </a:p>
        </p:txBody>
      </p:sp>
      <p:sp>
        <p:nvSpPr>
          <p:cNvPr id="18" name="Text 15"/>
          <p:cNvSpPr/>
          <p:nvPr/>
        </p:nvSpPr>
        <p:spPr>
          <a:xfrm>
            <a:off x="6492240" y="4160520"/>
            <a:ext cx="4645152" cy="768096"/>
          </a:xfrm>
          <a:prstGeom prst="rect">
            <a:avLst/>
          </a:prstGeom>
          <a:noFill/>
          <a:ln/>
        </p:spPr>
        <p:txBody>
          <a:bodyPr wrap="square" lIns="0" tIns="0" rIns="0" bIns="0" rtlCol="0" anchor="ctr"/>
          <a:lstStyle/>
          <a:p>
            <a:pPr marL="0" indent="0">
              <a:buNone/>
            </a:pPr>
            <a:r>
              <a:rPr lang="pl-PL" altLang="en-US" sz="2200" dirty="0">
                <a:solidFill>
                  <a:srgbClr val="567368"/>
                </a:solidFill>
                <a:latin typeface="Lato" pitchFamily="34" charset="0"/>
                <a:ea typeface="Lato" pitchFamily="34" charset="-122"/>
                <a:cs typeface="Lato" pitchFamily="34" charset="-120"/>
              </a:rPr>
              <a:t>Rozróżniam krytykę pomysłu</a:t>
            </a:r>
            <a:endParaRPr lang="pl-PL" sz="2200" dirty="0"/>
          </a:p>
          <a:p>
            <a:pPr marL="0" indent="0">
              <a:buNone/>
            </a:pPr>
            <a:r>
              <a:rPr lang="pl-PL" altLang="en-US" sz="2200" dirty="0">
                <a:solidFill>
                  <a:srgbClr val="567368"/>
                </a:solidFill>
                <a:latin typeface="Lato" pitchFamily="34" charset="0"/>
                <a:ea typeface="Lato" pitchFamily="34" charset="-122"/>
                <a:cs typeface="Lato" pitchFamily="34" charset="-120"/>
              </a:rPr>
              <a:t>od poniżania osoby.</a:t>
            </a:r>
            <a:endParaRPr lang="pl-PL" sz="2200" dirty="0"/>
          </a:p>
        </p:txBody>
      </p:sp>
      <p:sp>
        <p:nvSpPr>
          <p:cNvPr id="19" name="Shape 16"/>
          <p:cNvSpPr/>
          <p:nvPr/>
        </p:nvSpPr>
        <p:spPr>
          <a:xfrm>
            <a:off x="612648" y="5641848"/>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20" name="Text 17"/>
          <p:cNvSpPr/>
          <p:nvPr/>
        </p:nvSpPr>
        <p:spPr>
          <a:xfrm>
            <a:off x="822960" y="5715000"/>
            <a:ext cx="10533888" cy="347472"/>
          </a:xfrm>
          <a:prstGeom prst="rect">
            <a:avLst/>
          </a:prstGeom>
          <a:noFill/>
          <a:ln/>
        </p:spPr>
        <p:txBody>
          <a:bodyPr wrap="square" lIns="0" tIns="0" rIns="0" bIns="0" rtlCol="0" anchor="ctr"/>
          <a:lstStyle/>
          <a:p>
            <a:pPr marL="0" indent="0">
              <a:buNone/>
            </a:pPr>
            <a:r>
              <a:rPr lang="pl-PL" altLang="en-US" sz="1770" dirty="0">
                <a:solidFill>
                  <a:srgbClr val="173F36"/>
                </a:solidFill>
                <a:latin typeface="Lato" pitchFamily="34" charset="0"/>
                <a:ea typeface="Lato" pitchFamily="34" charset="-122"/>
                <a:cs typeface="Lato" pitchFamily="34" charset="-120"/>
              </a:rPr>
              <a:t>To dwa pytania. Prawdziwa informacja też może zostać użyta w krzywdzący sposób.</a:t>
            </a:r>
            <a:endParaRPr lang="pl-PL" sz="177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MODUŁ 4 · KIEDY KOMENTARZ KRZYWDZI</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Nie dołączam. Wspieram. Szukam pomocy.</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W PAKIECIE: K14</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24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621792" y="2103120"/>
            <a:ext cx="3502152" cy="3328416"/>
          </a:xfrm>
          <a:prstGeom prst="roundRect">
            <a:avLst>
              <a:gd name="adj" fmla="val 3297"/>
            </a:avLst>
          </a:prstGeom>
          <a:solidFill>
            <a:srgbClr val="EAF2ED"/>
          </a:solidFill>
          <a:ln w="12700">
            <a:solidFill>
              <a:srgbClr val="EAF2ED">
                <a:alpha val="0"/>
              </a:srgbClr>
            </a:solidFill>
            <a:prstDash val="solid"/>
          </a:ln>
        </p:spPr>
        <p:txBody>
          <a:bodyPr/>
          <a:lstStyle/>
          <a:p>
            <a:endParaRPr lang="pl-PL"/>
          </a:p>
        </p:txBody>
      </p:sp>
      <p:sp>
        <p:nvSpPr>
          <p:cNvPr id="12" name="Shape 9"/>
          <p:cNvSpPr/>
          <p:nvPr/>
        </p:nvSpPr>
        <p:spPr>
          <a:xfrm>
            <a:off x="850392" y="2340864"/>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13" name="Text 10"/>
          <p:cNvSpPr/>
          <p:nvPr/>
        </p:nvSpPr>
        <p:spPr>
          <a:xfrm>
            <a:off x="850392" y="2350008"/>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1</a:t>
            </a:r>
            <a:endParaRPr lang="pl-PL" sz="1800" dirty="0"/>
          </a:p>
        </p:txBody>
      </p:sp>
      <p:sp>
        <p:nvSpPr>
          <p:cNvPr id="14" name="Text 11"/>
          <p:cNvSpPr/>
          <p:nvPr/>
        </p:nvSpPr>
        <p:spPr>
          <a:xfrm>
            <a:off x="859536" y="3017520"/>
            <a:ext cx="3026664" cy="502920"/>
          </a:xfrm>
          <a:prstGeom prst="rect">
            <a:avLst/>
          </a:prstGeom>
          <a:noFill/>
          <a:ln/>
        </p:spPr>
        <p:txBody>
          <a:bodyPr wrap="square" lIns="0" tIns="0" rIns="0" bIns="0" rtlCol="0" anchor="ctr"/>
          <a:lstStyle/>
          <a:p>
            <a:pPr marL="0" indent="0">
              <a:buNone/>
            </a:pPr>
            <a:r>
              <a:rPr lang="pl-PL" altLang="en-US" sz="2800" b="1" dirty="0">
                <a:solidFill>
                  <a:srgbClr val="173F36"/>
                </a:solidFill>
                <a:latin typeface="Lato" pitchFamily="34" charset="0"/>
                <a:ea typeface="Lato" pitchFamily="34" charset="-122"/>
                <a:cs typeface="Lato" pitchFamily="34" charset="-120"/>
              </a:rPr>
              <a:t>Nie powielam</a:t>
            </a:r>
            <a:endParaRPr lang="pl-PL" sz="2800" dirty="0"/>
          </a:p>
        </p:txBody>
      </p:sp>
      <p:sp>
        <p:nvSpPr>
          <p:cNvPr id="15" name="Text 12"/>
          <p:cNvSpPr/>
          <p:nvPr/>
        </p:nvSpPr>
        <p:spPr>
          <a:xfrm>
            <a:off x="859536" y="3675888"/>
            <a:ext cx="3026664" cy="1545336"/>
          </a:xfrm>
          <a:prstGeom prst="rect">
            <a:avLst/>
          </a:prstGeom>
          <a:noFill/>
          <a:ln/>
        </p:spPr>
        <p:txBody>
          <a:bodyPr wrap="square" lIns="0" tIns="0" rIns="0" bIns="0" rtlCol="0" anchor="t"/>
          <a:lstStyle/>
          <a:p>
            <a:pPr marL="0" indent="0">
              <a:buNone/>
            </a:pPr>
            <a:r>
              <a:rPr lang="pl-PL" altLang="en-US" sz="2300" dirty="0">
                <a:solidFill>
                  <a:srgbClr val="243C33"/>
                </a:solidFill>
                <a:latin typeface="Lato" pitchFamily="34" charset="0"/>
                <a:ea typeface="Lato" pitchFamily="34" charset="-122"/>
                <a:cs typeface="Lato" pitchFamily="34" charset="-120"/>
              </a:rPr>
              <a:t>Nie dokładam komentarza ani kolejnego udostępnienia.</a:t>
            </a:r>
            <a:endParaRPr lang="pl-PL" sz="2300" dirty="0"/>
          </a:p>
        </p:txBody>
      </p:sp>
      <p:sp>
        <p:nvSpPr>
          <p:cNvPr id="16" name="Shape 13"/>
          <p:cNvSpPr/>
          <p:nvPr/>
        </p:nvSpPr>
        <p:spPr>
          <a:xfrm>
            <a:off x="4347972" y="2103120"/>
            <a:ext cx="3502152" cy="3328416"/>
          </a:xfrm>
          <a:prstGeom prst="roundRect">
            <a:avLst>
              <a:gd name="adj" fmla="val 3297"/>
            </a:avLst>
          </a:prstGeom>
          <a:solidFill>
            <a:srgbClr val="F5EEDD"/>
          </a:solidFill>
          <a:ln w="12700">
            <a:solidFill>
              <a:srgbClr val="F5EEDD">
                <a:alpha val="0"/>
              </a:srgbClr>
            </a:solidFill>
            <a:prstDash val="solid"/>
          </a:ln>
        </p:spPr>
        <p:txBody>
          <a:bodyPr/>
          <a:lstStyle/>
          <a:p>
            <a:endParaRPr lang="pl-PL"/>
          </a:p>
        </p:txBody>
      </p:sp>
      <p:sp>
        <p:nvSpPr>
          <p:cNvPr id="17" name="Shape 14"/>
          <p:cNvSpPr/>
          <p:nvPr/>
        </p:nvSpPr>
        <p:spPr>
          <a:xfrm>
            <a:off x="4576572" y="2340864"/>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18" name="Text 15"/>
          <p:cNvSpPr/>
          <p:nvPr/>
        </p:nvSpPr>
        <p:spPr>
          <a:xfrm>
            <a:off x="4576572" y="2350008"/>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2</a:t>
            </a:r>
            <a:endParaRPr lang="pl-PL" sz="1800" dirty="0"/>
          </a:p>
        </p:txBody>
      </p:sp>
      <p:sp>
        <p:nvSpPr>
          <p:cNvPr id="19" name="Text 16"/>
          <p:cNvSpPr/>
          <p:nvPr/>
        </p:nvSpPr>
        <p:spPr>
          <a:xfrm>
            <a:off x="4585716" y="3017520"/>
            <a:ext cx="3026664" cy="502920"/>
          </a:xfrm>
          <a:prstGeom prst="rect">
            <a:avLst/>
          </a:prstGeom>
          <a:noFill/>
          <a:ln/>
        </p:spPr>
        <p:txBody>
          <a:bodyPr wrap="square" lIns="0" tIns="0" rIns="0" bIns="0" rtlCol="0" anchor="ctr"/>
          <a:lstStyle/>
          <a:p>
            <a:pPr marL="0" indent="0">
              <a:buNone/>
            </a:pPr>
            <a:r>
              <a:rPr lang="pl-PL" altLang="en-US" sz="2400" b="1" dirty="0">
                <a:solidFill>
                  <a:srgbClr val="173F36"/>
                </a:solidFill>
                <a:latin typeface="Lato" pitchFamily="34" charset="0"/>
                <a:ea typeface="Lato" pitchFamily="34" charset="-122"/>
                <a:cs typeface="Lato" pitchFamily="34" charset="-120"/>
              </a:rPr>
              <a:t>Okazuję wsparcie</a:t>
            </a:r>
            <a:endParaRPr lang="pl-PL" sz="2400" dirty="0"/>
          </a:p>
        </p:txBody>
      </p:sp>
      <p:sp>
        <p:nvSpPr>
          <p:cNvPr id="20" name="Text 17"/>
          <p:cNvSpPr/>
          <p:nvPr/>
        </p:nvSpPr>
        <p:spPr>
          <a:xfrm>
            <a:off x="4585716" y="3675888"/>
            <a:ext cx="3026664" cy="1545336"/>
          </a:xfrm>
          <a:prstGeom prst="rect">
            <a:avLst/>
          </a:prstGeom>
          <a:noFill/>
          <a:ln/>
        </p:spPr>
        <p:txBody>
          <a:bodyPr wrap="square" lIns="0" tIns="0" rIns="0" bIns="0" rtlCol="0" anchor="t"/>
          <a:lstStyle/>
          <a:p>
            <a:pPr marL="0" indent="0">
              <a:buNone/>
            </a:pPr>
            <a:r>
              <a:rPr lang="pl-PL" altLang="en-US" sz="2300" dirty="0">
                <a:solidFill>
                  <a:srgbClr val="243C33"/>
                </a:solidFill>
                <a:latin typeface="Lato" pitchFamily="34" charset="0"/>
                <a:ea typeface="Lato" pitchFamily="34" charset="-122"/>
                <a:cs typeface="Lato" pitchFamily="34" charset="-120"/>
              </a:rPr>
              <a:t>„Czy chcesz, żebym pomógł ci porozmawiać z dorosłym?”</a:t>
            </a:r>
            <a:endParaRPr lang="pl-PL" sz="2300" dirty="0"/>
          </a:p>
        </p:txBody>
      </p:sp>
      <p:sp>
        <p:nvSpPr>
          <p:cNvPr id="21" name="Shape 18"/>
          <p:cNvSpPr/>
          <p:nvPr/>
        </p:nvSpPr>
        <p:spPr>
          <a:xfrm>
            <a:off x="8074152" y="2103120"/>
            <a:ext cx="3502152" cy="3328416"/>
          </a:xfrm>
          <a:prstGeom prst="roundRect">
            <a:avLst>
              <a:gd name="adj" fmla="val 3297"/>
            </a:avLst>
          </a:prstGeom>
          <a:solidFill>
            <a:srgbClr val="EAF2ED"/>
          </a:solidFill>
          <a:ln w="12700">
            <a:solidFill>
              <a:srgbClr val="EAF2ED">
                <a:alpha val="0"/>
              </a:srgbClr>
            </a:solidFill>
            <a:prstDash val="solid"/>
          </a:ln>
        </p:spPr>
        <p:txBody>
          <a:bodyPr/>
          <a:lstStyle/>
          <a:p>
            <a:endParaRPr lang="pl-PL"/>
          </a:p>
        </p:txBody>
      </p:sp>
      <p:sp>
        <p:nvSpPr>
          <p:cNvPr id="22" name="Shape 19"/>
          <p:cNvSpPr/>
          <p:nvPr/>
        </p:nvSpPr>
        <p:spPr>
          <a:xfrm>
            <a:off x="8302752" y="2340864"/>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23" name="Text 20"/>
          <p:cNvSpPr/>
          <p:nvPr/>
        </p:nvSpPr>
        <p:spPr>
          <a:xfrm>
            <a:off x="8302752" y="2350008"/>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3</a:t>
            </a:r>
            <a:endParaRPr lang="pl-PL" sz="1800" dirty="0"/>
          </a:p>
        </p:txBody>
      </p:sp>
      <p:sp>
        <p:nvSpPr>
          <p:cNvPr id="24" name="Text 21"/>
          <p:cNvSpPr/>
          <p:nvPr/>
        </p:nvSpPr>
        <p:spPr>
          <a:xfrm>
            <a:off x="8311896" y="3017520"/>
            <a:ext cx="3026664" cy="502920"/>
          </a:xfrm>
          <a:prstGeom prst="rect">
            <a:avLst/>
          </a:prstGeom>
          <a:noFill/>
          <a:ln/>
        </p:spPr>
        <p:txBody>
          <a:bodyPr wrap="square" lIns="0" tIns="0" rIns="0" bIns="0" rtlCol="0" anchor="ctr"/>
          <a:lstStyle/>
          <a:p>
            <a:pPr marL="0" indent="0">
              <a:buNone/>
            </a:pPr>
            <a:r>
              <a:rPr lang="pl-PL" altLang="en-US" sz="2800" b="1" dirty="0">
                <a:solidFill>
                  <a:srgbClr val="173F36"/>
                </a:solidFill>
                <a:latin typeface="Lato" pitchFamily="34" charset="0"/>
                <a:ea typeface="Lato" pitchFamily="34" charset="-122"/>
                <a:cs typeface="Lato" pitchFamily="34" charset="-120"/>
              </a:rPr>
              <a:t>Szukam pomocy</a:t>
            </a:r>
            <a:endParaRPr lang="pl-PL" sz="2800" dirty="0"/>
          </a:p>
        </p:txBody>
      </p:sp>
      <p:sp>
        <p:nvSpPr>
          <p:cNvPr id="25" name="Text 22"/>
          <p:cNvSpPr/>
          <p:nvPr/>
        </p:nvSpPr>
        <p:spPr>
          <a:xfrm>
            <a:off x="8311896" y="3675888"/>
            <a:ext cx="3026664" cy="1545336"/>
          </a:xfrm>
          <a:prstGeom prst="rect">
            <a:avLst/>
          </a:prstGeom>
          <a:noFill/>
          <a:ln/>
        </p:spPr>
        <p:txBody>
          <a:bodyPr wrap="square" lIns="0" tIns="0" rIns="0" bIns="0" rtlCol="0" anchor="t"/>
          <a:lstStyle/>
          <a:p>
            <a:pPr marL="0" indent="0">
              <a:buNone/>
            </a:pPr>
            <a:r>
              <a:rPr lang="pl-PL" altLang="en-US" sz="2300" dirty="0">
                <a:solidFill>
                  <a:srgbClr val="243C33"/>
                </a:solidFill>
                <a:latin typeface="Lato" pitchFamily="34" charset="0"/>
                <a:ea typeface="Lato" pitchFamily="34" charset="-122"/>
                <a:cs typeface="Lato" pitchFamily="34" charset="-120"/>
              </a:rPr>
              <a:t>Zwracam się do zaufanej osoby dorosłej. Zgłaszam problem.</a:t>
            </a:r>
            <a:endParaRPr lang="pl-PL" sz="2300" dirty="0"/>
          </a:p>
        </p:txBody>
      </p:sp>
      <p:sp>
        <p:nvSpPr>
          <p:cNvPr id="26" name="Shape 23"/>
          <p:cNvSpPr/>
          <p:nvPr/>
        </p:nvSpPr>
        <p:spPr>
          <a:xfrm>
            <a:off x="612648" y="5641848"/>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27" name="Text 24"/>
          <p:cNvSpPr/>
          <p:nvPr/>
        </p:nvSpPr>
        <p:spPr>
          <a:xfrm>
            <a:off x="822960" y="5715000"/>
            <a:ext cx="10533888" cy="347472"/>
          </a:xfrm>
          <a:prstGeom prst="rect">
            <a:avLst/>
          </a:prstGeom>
          <a:noFill/>
          <a:ln/>
        </p:spPr>
        <p:txBody>
          <a:bodyPr wrap="square" lIns="0" tIns="0" rIns="0" bIns="0" rtlCol="0" anchor="ctr"/>
          <a:lstStyle/>
          <a:p>
            <a:pPr marL="0" indent="0">
              <a:buNone/>
            </a:pPr>
            <a:r>
              <a:rPr lang="pl-PL" altLang="en-US" sz="1800" dirty="0">
                <a:solidFill>
                  <a:srgbClr val="173F36"/>
                </a:solidFill>
                <a:latin typeface="Lato" pitchFamily="34" charset="0"/>
                <a:ea typeface="Lato" pitchFamily="34" charset="-122"/>
                <a:cs typeface="Lato" pitchFamily="34" charset="-120"/>
              </a:rPr>
              <a:t>Nie musisz publicznie konfrontować sprawcy ani samodzielnie rozwiązywać problemu.</a:t>
            </a:r>
            <a:endParaRPr lang="pl-PL" sz="1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OD NATURY DO ŚWIADOMEGO KORZYSTANIA Z MEDIÓW</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Technologia ma służyć celowi.</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W PAKIECIE: K09, K15</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25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621792" y="2084832"/>
            <a:ext cx="4727448" cy="3191256"/>
          </a:xfrm>
          <a:prstGeom prst="roundRect">
            <a:avLst>
              <a:gd name="adj" fmla="val 3438"/>
            </a:avLst>
          </a:prstGeom>
          <a:solidFill>
            <a:srgbClr val="173F36"/>
          </a:solidFill>
          <a:ln w="12700">
            <a:solidFill>
              <a:srgbClr val="173F36">
                <a:alpha val="0"/>
              </a:srgbClr>
            </a:solidFill>
            <a:prstDash val="solid"/>
          </a:ln>
        </p:spPr>
        <p:txBody>
          <a:bodyPr/>
          <a:lstStyle/>
          <a:p>
            <a:endParaRPr lang="pl-PL"/>
          </a:p>
        </p:txBody>
      </p:sp>
      <p:sp>
        <p:nvSpPr>
          <p:cNvPr id="12" name="Text 9"/>
          <p:cNvSpPr/>
          <p:nvPr/>
        </p:nvSpPr>
        <p:spPr>
          <a:xfrm>
            <a:off x="923544" y="2651760"/>
            <a:ext cx="4114800" cy="1618488"/>
          </a:xfrm>
          <a:prstGeom prst="rect">
            <a:avLst/>
          </a:prstGeom>
          <a:noFill/>
          <a:ln/>
        </p:spPr>
        <p:txBody>
          <a:bodyPr wrap="square" lIns="0" tIns="0" rIns="0" bIns="0" rtlCol="0" anchor="ctr"/>
          <a:lstStyle/>
          <a:p>
            <a:pPr marL="0" indent="0">
              <a:buNone/>
            </a:pPr>
            <a:r>
              <a:rPr lang="pl-PL" altLang="en-US" sz="3300" b="1" dirty="0">
                <a:solidFill>
                  <a:srgbClr val="FFFFFF"/>
                </a:solidFill>
                <a:latin typeface="Lato" pitchFamily="34" charset="0"/>
                <a:ea typeface="Lato" pitchFamily="34" charset="-122"/>
                <a:cs typeface="Lato" pitchFamily="34" charset="-120"/>
              </a:rPr>
              <a:t>Mniej rozproszeń.</a:t>
            </a:r>
            <a:endParaRPr lang="pl-PL" sz="3300" dirty="0"/>
          </a:p>
          <a:p>
            <a:pPr marL="0" indent="0">
              <a:buNone/>
            </a:pPr>
            <a:r>
              <a:rPr lang="pl-PL" altLang="en-US" sz="3300" b="1" dirty="0">
                <a:solidFill>
                  <a:srgbClr val="FFFFFF"/>
                </a:solidFill>
                <a:latin typeface="Lato" pitchFamily="34" charset="0"/>
                <a:ea typeface="Lato" pitchFamily="34" charset="-122"/>
                <a:cs typeface="Lato" pitchFamily="34" charset="-120"/>
              </a:rPr>
              <a:t>Więcej świadomej obecności.</a:t>
            </a:r>
            <a:endParaRPr lang="pl-PL" sz="3300" dirty="0"/>
          </a:p>
        </p:txBody>
      </p:sp>
      <p:sp>
        <p:nvSpPr>
          <p:cNvPr id="13" name="Text 10"/>
          <p:cNvSpPr/>
          <p:nvPr/>
        </p:nvSpPr>
        <p:spPr>
          <a:xfrm>
            <a:off x="950976" y="4480560"/>
            <a:ext cx="4059936" cy="548640"/>
          </a:xfrm>
          <a:prstGeom prst="rect">
            <a:avLst/>
          </a:prstGeom>
          <a:noFill/>
          <a:ln/>
        </p:spPr>
        <p:txBody>
          <a:bodyPr wrap="square" lIns="0" tIns="0" rIns="0" bIns="0" rtlCol="0" anchor="ctr"/>
          <a:lstStyle/>
          <a:p>
            <a:pPr marL="0" indent="0">
              <a:buNone/>
            </a:pPr>
            <a:r>
              <a:rPr lang="pl-PL" altLang="en-US" sz="1850" dirty="0">
                <a:solidFill>
                  <a:srgbClr val="DCEAE2"/>
                </a:solidFill>
                <a:latin typeface="Lato" pitchFamily="34" charset="0"/>
                <a:ea typeface="Lato" pitchFamily="34" charset="-122"/>
                <a:cs typeface="Lato" pitchFamily="34" charset="-120"/>
              </a:rPr>
              <a:t>Natura i technologia</a:t>
            </a:r>
            <a:endParaRPr lang="pl-PL" sz="1850" dirty="0"/>
          </a:p>
          <a:p>
            <a:pPr marL="0" indent="0">
              <a:buNone/>
            </a:pPr>
            <a:r>
              <a:rPr lang="pl-PL" altLang="en-US" sz="1850" dirty="0">
                <a:solidFill>
                  <a:srgbClr val="DCEAE2"/>
                </a:solidFill>
                <a:latin typeface="Lato" pitchFamily="34" charset="0"/>
                <a:ea typeface="Lato" pitchFamily="34" charset="-122"/>
                <a:cs typeface="Lato" pitchFamily="34" charset="-120"/>
              </a:rPr>
              <a:t>nie muszą być przeciwieństwami.</a:t>
            </a:r>
            <a:endParaRPr lang="pl-PL" sz="1850" dirty="0"/>
          </a:p>
        </p:txBody>
      </p:sp>
      <p:sp>
        <p:nvSpPr>
          <p:cNvPr id="14" name="Shape 11"/>
          <p:cNvSpPr/>
          <p:nvPr/>
        </p:nvSpPr>
        <p:spPr>
          <a:xfrm>
            <a:off x="5733288" y="2414016"/>
            <a:ext cx="438912" cy="438912"/>
          </a:xfrm>
          <a:prstGeom prst="ellipse">
            <a:avLst/>
          </a:prstGeom>
          <a:solidFill>
            <a:srgbClr val="EAF2ED"/>
          </a:solidFill>
          <a:ln w="12700">
            <a:solidFill>
              <a:srgbClr val="EAF2ED">
                <a:alpha val="0"/>
              </a:srgbClr>
            </a:solidFill>
            <a:prstDash val="solid"/>
          </a:ln>
        </p:spPr>
        <p:txBody>
          <a:bodyPr/>
          <a:lstStyle/>
          <a:p>
            <a:endParaRPr lang="pl-PL"/>
          </a:p>
        </p:txBody>
      </p:sp>
      <p:sp>
        <p:nvSpPr>
          <p:cNvPr id="15" name="Text 12"/>
          <p:cNvSpPr/>
          <p:nvPr/>
        </p:nvSpPr>
        <p:spPr>
          <a:xfrm>
            <a:off x="5733288" y="2423160"/>
            <a:ext cx="438912" cy="420624"/>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1</a:t>
            </a:r>
            <a:endParaRPr lang="pl-PL" sz="1800" dirty="0"/>
          </a:p>
        </p:txBody>
      </p:sp>
      <p:sp>
        <p:nvSpPr>
          <p:cNvPr id="16" name="Text 13"/>
          <p:cNvSpPr/>
          <p:nvPr/>
        </p:nvSpPr>
        <p:spPr>
          <a:xfrm>
            <a:off x="6446520" y="2350008"/>
            <a:ext cx="4800600" cy="722376"/>
          </a:xfrm>
          <a:prstGeom prst="rect">
            <a:avLst/>
          </a:prstGeom>
          <a:noFill/>
          <a:ln/>
        </p:spPr>
        <p:txBody>
          <a:bodyPr wrap="square" lIns="0" tIns="0" rIns="0" bIns="0" rtlCol="0" anchor="ctr"/>
          <a:lstStyle/>
          <a:p>
            <a:pPr marL="0" indent="0">
              <a:buNone/>
            </a:pPr>
            <a:r>
              <a:rPr lang="pl-PL" altLang="en-US" sz="2370" b="1" dirty="0">
                <a:solidFill>
                  <a:srgbClr val="173F36"/>
                </a:solidFill>
                <a:latin typeface="Lato" pitchFamily="34" charset="0"/>
                <a:ea typeface="Lato" pitchFamily="34" charset="-122"/>
                <a:cs typeface="Lato" pitchFamily="34" charset="-120"/>
              </a:rPr>
              <a:t>Po co korzystam z tego narzędzia?</a:t>
            </a:r>
            <a:endParaRPr lang="pl-PL" sz="2370" dirty="0"/>
          </a:p>
        </p:txBody>
      </p:sp>
      <p:sp>
        <p:nvSpPr>
          <p:cNvPr id="17" name="Shape 14"/>
          <p:cNvSpPr/>
          <p:nvPr/>
        </p:nvSpPr>
        <p:spPr>
          <a:xfrm>
            <a:off x="5733288" y="3355848"/>
            <a:ext cx="438912" cy="438912"/>
          </a:xfrm>
          <a:prstGeom prst="ellipse">
            <a:avLst/>
          </a:prstGeom>
          <a:solidFill>
            <a:srgbClr val="EAF2ED"/>
          </a:solidFill>
          <a:ln w="12700">
            <a:solidFill>
              <a:srgbClr val="EAF2ED">
                <a:alpha val="0"/>
              </a:srgbClr>
            </a:solidFill>
            <a:prstDash val="solid"/>
          </a:ln>
        </p:spPr>
        <p:txBody>
          <a:bodyPr/>
          <a:lstStyle/>
          <a:p>
            <a:endParaRPr lang="pl-PL"/>
          </a:p>
        </p:txBody>
      </p:sp>
      <p:sp>
        <p:nvSpPr>
          <p:cNvPr id="18" name="Text 15"/>
          <p:cNvSpPr/>
          <p:nvPr/>
        </p:nvSpPr>
        <p:spPr>
          <a:xfrm>
            <a:off x="5733288" y="3364992"/>
            <a:ext cx="438912" cy="420624"/>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2</a:t>
            </a:r>
            <a:endParaRPr lang="pl-PL" sz="1800" dirty="0"/>
          </a:p>
        </p:txBody>
      </p:sp>
      <p:sp>
        <p:nvSpPr>
          <p:cNvPr id="19" name="Text 16"/>
          <p:cNvSpPr/>
          <p:nvPr/>
        </p:nvSpPr>
        <p:spPr>
          <a:xfrm>
            <a:off x="6446520" y="3291840"/>
            <a:ext cx="4800600" cy="722376"/>
          </a:xfrm>
          <a:prstGeom prst="rect">
            <a:avLst/>
          </a:prstGeom>
          <a:noFill/>
          <a:ln/>
        </p:spPr>
        <p:txBody>
          <a:bodyPr wrap="square" lIns="0" tIns="0" rIns="0" bIns="0" rtlCol="0" anchor="ctr"/>
          <a:lstStyle/>
          <a:p>
            <a:pPr marL="0" indent="0">
              <a:buNone/>
            </a:pPr>
            <a:r>
              <a:rPr lang="pl-PL" altLang="en-US" sz="2370" b="1" dirty="0">
                <a:solidFill>
                  <a:srgbClr val="173F36"/>
                </a:solidFill>
                <a:latin typeface="Lato" pitchFamily="34" charset="0"/>
                <a:ea typeface="Lato" pitchFamily="34" charset="-122"/>
                <a:cs typeface="Lato" pitchFamily="34" charset="-120"/>
              </a:rPr>
              <a:t>O czyją prywatność i granice dbam?</a:t>
            </a:r>
            <a:endParaRPr lang="pl-PL" sz="2370" dirty="0"/>
          </a:p>
        </p:txBody>
      </p:sp>
      <p:sp>
        <p:nvSpPr>
          <p:cNvPr id="20" name="Shape 17"/>
          <p:cNvSpPr/>
          <p:nvPr/>
        </p:nvSpPr>
        <p:spPr>
          <a:xfrm>
            <a:off x="5733288" y="4297680"/>
            <a:ext cx="438912" cy="438912"/>
          </a:xfrm>
          <a:prstGeom prst="ellipse">
            <a:avLst/>
          </a:prstGeom>
          <a:solidFill>
            <a:srgbClr val="EAF2ED"/>
          </a:solidFill>
          <a:ln w="12700">
            <a:solidFill>
              <a:srgbClr val="EAF2ED">
                <a:alpha val="0"/>
              </a:srgbClr>
            </a:solidFill>
            <a:prstDash val="solid"/>
          </a:ln>
        </p:spPr>
        <p:txBody>
          <a:bodyPr/>
          <a:lstStyle/>
          <a:p>
            <a:endParaRPr lang="pl-PL"/>
          </a:p>
        </p:txBody>
      </p:sp>
      <p:sp>
        <p:nvSpPr>
          <p:cNvPr id="21" name="Text 18"/>
          <p:cNvSpPr/>
          <p:nvPr/>
        </p:nvSpPr>
        <p:spPr>
          <a:xfrm>
            <a:off x="5733288" y="4306824"/>
            <a:ext cx="438912" cy="420624"/>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3</a:t>
            </a:r>
            <a:endParaRPr lang="pl-PL" sz="1800" dirty="0"/>
          </a:p>
        </p:txBody>
      </p:sp>
      <p:sp>
        <p:nvSpPr>
          <p:cNvPr id="22" name="Text 19"/>
          <p:cNvSpPr/>
          <p:nvPr/>
        </p:nvSpPr>
        <p:spPr>
          <a:xfrm>
            <a:off x="6446520" y="4233672"/>
            <a:ext cx="4800600" cy="722376"/>
          </a:xfrm>
          <a:prstGeom prst="rect">
            <a:avLst/>
          </a:prstGeom>
          <a:noFill/>
          <a:ln/>
        </p:spPr>
        <p:txBody>
          <a:bodyPr wrap="square" lIns="0" tIns="0" rIns="0" bIns="0" rtlCol="0" anchor="ctr"/>
          <a:lstStyle/>
          <a:p>
            <a:pPr marL="0" indent="0">
              <a:buNone/>
            </a:pPr>
            <a:r>
              <a:rPr lang="pl-PL" altLang="en-US" sz="2370" b="1" dirty="0">
                <a:solidFill>
                  <a:srgbClr val="173F36"/>
                </a:solidFill>
                <a:latin typeface="Lato" pitchFamily="34" charset="0"/>
                <a:ea typeface="Lato" pitchFamily="34" charset="-122"/>
                <a:cs typeface="Lato" pitchFamily="34" charset="-120"/>
              </a:rPr>
              <a:t>Jaki krok podejmę po sprawdzeniu informacji?</a:t>
            </a:r>
            <a:endParaRPr lang="pl-PL" sz="2370" dirty="0"/>
          </a:p>
        </p:txBody>
      </p:sp>
      <p:sp>
        <p:nvSpPr>
          <p:cNvPr id="23" name="Shape 20"/>
          <p:cNvSpPr/>
          <p:nvPr/>
        </p:nvSpPr>
        <p:spPr>
          <a:xfrm>
            <a:off x="612648" y="5632704"/>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24" name="Text 21"/>
          <p:cNvSpPr/>
          <p:nvPr/>
        </p:nvSpPr>
        <p:spPr>
          <a:xfrm>
            <a:off x="822960" y="5705856"/>
            <a:ext cx="10533888" cy="347472"/>
          </a:xfrm>
          <a:prstGeom prst="rect">
            <a:avLst/>
          </a:prstGeom>
          <a:noFill/>
          <a:ln/>
        </p:spPr>
        <p:txBody>
          <a:bodyPr wrap="square" lIns="0" tIns="0" rIns="0" bIns="0" rtlCol="0" anchor="ctr"/>
          <a:lstStyle/>
          <a:p>
            <a:pPr marL="0" indent="0">
              <a:buNone/>
            </a:pPr>
            <a:r>
              <a:rPr lang="pl-PL" altLang="en-US" sz="2100" dirty="0">
                <a:solidFill>
                  <a:srgbClr val="173F36"/>
                </a:solidFill>
                <a:latin typeface="Lato" pitchFamily="34" charset="0"/>
                <a:ea typeface="Lato" pitchFamily="34" charset="-122"/>
                <a:cs typeface="Lato" pitchFamily="34" charset="-120"/>
              </a:rPr>
              <a:t>Nie straszymy technologią. Ćwiczymy odpowiedzialne wybory.</a:t>
            </a:r>
            <a:endParaRPr lang="pl-PL" sz="2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MODUŁ 4A · „POLSKA PRZEWODNICZY UE 2025”</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Różne perspektywy. Wspólna decyzja.</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W PAKIECIE: K16</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26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Text 8"/>
          <p:cNvSpPr/>
          <p:nvPr/>
        </p:nvSpPr>
        <p:spPr>
          <a:xfrm>
            <a:off x="777240" y="1892808"/>
            <a:ext cx="10588752" cy="329184"/>
          </a:xfrm>
          <a:prstGeom prst="rect">
            <a:avLst/>
          </a:prstGeom>
          <a:noFill/>
          <a:ln/>
        </p:spPr>
        <p:txBody>
          <a:bodyPr wrap="square" lIns="0" tIns="0" rIns="0" bIns="0" rtlCol="0" anchor="ctr"/>
          <a:lstStyle/>
          <a:p>
            <a:pPr marL="0" indent="0">
              <a:buNone/>
            </a:pPr>
            <a:r>
              <a:rPr lang="pl-PL" altLang="en-US" sz="1780" dirty="0">
                <a:solidFill>
                  <a:srgbClr val="567368"/>
                </a:solidFill>
                <a:latin typeface="Lato" pitchFamily="34" charset="0"/>
                <a:ea typeface="Lato" pitchFamily="34" charset="-122"/>
                <a:cs typeface="Lato" pitchFamily="34" charset="-120"/>
              </a:rPr>
              <a:t>Rada UE: ministrowie państw członkowskich. Kontekst: polska prezydencja, I–VI 2025.</a:t>
            </a:r>
            <a:endParaRPr lang="pl-PL" sz="1780" dirty="0"/>
          </a:p>
        </p:txBody>
      </p:sp>
      <p:sp>
        <p:nvSpPr>
          <p:cNvPr id="12" name="Text 9"/>
          <p:cNvSpPr/>
          <p:nvPr/>
        </p:nvSpPr>
        <p:spPr>
          <a:xfrm>
            <a:off x="777240" y="2404872"/>
            <a:ext cx="10561320" cy="512064"/>
          </a:xfrm>
          <a:prstGeom prst="rect">
            <a:avLst/>
          </a:prstGeom>
          <a:noFill/>
          <a:ln/>
        </p:spPr>
        <p:txBody>
          <a:bodyPr wrap="square" lIns="0" tIns="0" rIns="0" bIns="0" rtlCol="0" anchor="ctr"/>
          <a:lstStyle/>
          <a:p>
            <a:pPr marL="0" indent="0">
              <a:buNone/>
            </a:pPr>
            <a:r>
              <a:rPr lang="pl-PL" altLang="en-US" sz="2210" dirty="0">
                <a:solidFill>
                  <a:srgbClr val="173F36"/>
                </a:solidFill>
                <a:latin typeface="Lato" pitchFamily="34" charset="0"/>
                <a:ea typeface="Lato" pitchFamily="34" charset="-122"/>
                <a:cs typeface="Lato" pitchFamily="34" charset="-120"/>
              </a:rPr>
              <a:t>Jak przygotować materiały o wiarygodnej informacji i działaniach na rzecz otoczenia?</a:t>
            </a:r>
            <a:endParaRPr lang="pl-PL" sz="2210" dirty="0"/>
          </a:p>
        </p:txBody>
      </p:sp>
      <p:sp>
        <p:nvSpPr>
          <p:cNvPr id="13" name="Shape 10"/>
          <p:cNvSpPr/>
          <p:nvPr/>
        </p:nvSpPr>
        <p:spPr>
          <a:xfrm>
            <a:off x="621792" y="3136392"/>
            <a:ext cx="1993392" cy="2212848"/>
          </a:xfrm>
          <a:prstGeom prst="roundRect">
            <a:avLst>
              <a:gd name="adj" fmla="val 5505"/>
            </a:avLst>
          </a:prstGeom>
          <a:solidFill>
            <a:srgbClr val="EAF2ED"/>
          </a:solidFill>
          <a:ln w="12700">
            <a:solidFill>
              <a:srgbClr val="EAF2ED">
                <a:alpha val="0"/>
              </a:srgbClr>
            </a:solidFill>
            <a:prstDash val="solid"/>
          </a:ln>
        </p:spPr>
        <p:txBody>
          <a:bodyPr/>
          <a:lstStyle/>
          <a:p>
            <a:endParaRPr lang="pl-PL"/>
          </a:p>
        </p:txBody>
      </p:sp>
      <p:sp>
        <p:nvSpPr>
          <p:cNvPr id="14" name="Shape 11"/>
          <p:cNvSpPr/>
          <p:nvPr/>
        </p:nvSpPr>
        <p:spPr>
          <a:xfrm>
            <a:off x="786384" y="3310128"/>
            <a:ext cx="393192" cy="393192"/>
          </a:xfrm>
          <a:prstGeom prst="ellipse">
            <a:avLst/>
          </a:prstGeom>
          <a:solidFill>
            <a:srgbClr val="FFFFFF"/>
          </a:solidFill>
          <a:ln w="12700">
            <a:solidFill>
              <a:srgbClr val="FFFFFF">
                <a:alpha val="0"/>
              </a:srgbClr>
            </a:solidFill>
            <a:prstDash val="solid"/>
          </a:ln>
        </p:spPr>
        <p:txBody>
          <a:bodyPr/>
          <a:lstStyle/>
          <a:p>
            <a:endParaRPr lang="pl-PL"/>
          </a:p>
        </p:txBody>
      </p:sp>
      <p:sp>
        <p:nvSpPr>
          <p:cNvPr id="15" name="Text 12"/>
          <p:cNvSpPr/>
          <p:nvPr/>
        </p:nvSpPr>
        <p:spPr>
          <a:xfrm>
            <a:off x="786384" y="3319272"/>
            <a:ext cx="393192" cy="374904"/>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1</a:t>
            </a:r>
            <a:endParaRPr lang="pl-PL" sz="1800" dirty="0"/>
          </a:p>
        </p:txBody>
      </p:sp>
      <p:sp>
        <p:nvSpPr>
          <p:cNvPr id="16" name="Text 13"/>
          <p:cNvSpPr/>
          <p:nvPr/>
        </p:nvSpPr>
        <p:spPr>
          <a:xfrm>
            <a:off x="786384" y="3867912"/>
            <a:ext cx="1664208" cy="594360"/>
          </a:xfrm>
          <a:prstGeom prst="rect">
            <a:avLst/>
          </a:prstGeom>
          <a:noFill/>
          <a:ln/>
        </p:spPr>
        <p:txBody>
          <a:bodyPr wrap="square" lIns="0" tIns="0" rIns="0" bIns="0" rtlCol="0" anchor="ctr"/>
          <a:lstStyle/>
          <a:p>
            <a:pPr marL="0" indent="0">
              <a:buNone/>
            </a:pPr>
            <a:r>
              <a:rPr lang="pl-PL" altLang="en-US" sz="2140" b="1" dirty="0">
                <a:solidFill>
                  <a:srgbClr val="173F36"/>
                </a:solidFill>
                <a:latin typeface="Lato" pitchFamily="34" charset="0"/>
                <a:ea typeface="Lato" pitchFamily="34" charset="-122"/>
                <a:cs typeface="Lato" pitchFamily="34" charset="-120"/>
              </a:rPr>
              <a:t>Udział młodzieży</a:t>
            </a:r>
            <a:endParaRPr lang="pl-PL" sz="2140" dirty="0"/>
          </a:p>
        </p:txBody>
      </p:sp>
      <p:sp>
        <p:nvSpPr>
          <p:cNvPr id="17" name="Text 14"/>
          <p:cNvSpPr/>
          <p:nvPr/>
        </p:nvSpPr>
        <p:spPr>
          <a:xfrm>
            <a:off x="786384" y="4700016"/>
            <a:ext cx="1664208" cy="539496"/>
          </a:xfrm>
          <a:prstGeom prst="rect">
            <a:avLst/>
          </a:prstGeom>
          <a:noFill/>
          <a:ln/>
        </p:spPr>
        <p:txBody>
          <a:bodyPr wrap="square" lIns="0" tIns="0" rIns="0" bIns="0" rtlCol="0" anchor="ctr"/>
          <a:lstStyle/>
          <a:p>
            <a:pPr marL="0" indent="0">
              <a:buNone/>
            </a:pPr>
            <a:r>
              <a:rPr lang="pl-PL" altLang="en-US" sz="1660" dirty="0">
                <a:solidFill>
                  <a:srgbClr val="567368"/>
                </a:solidFill>
                <a:latin typeface="Lato" pitchFamily="34" charset="0"/>
                <a:ea typeface="Lato" pitchFamily="34" charset="-122"/>
                <a:cs typeface="Lato" pitchFamily="34" charset="-120"/>
              </a:rPr>
              <a:t>Czy słyszymy odbiorców?</a:t>
            </a:r>
            <a:endParaRPr lang="pl-PL" sz="1660" dirty="0"/>
          </a:p>
        </p:txBody>
      </p:sp>
      <p:sp>
        <p:nvSpPr>
          <p:cNvPr id="18" name="Shape 15"/>
          <p:cNvSpPr/>
          <p:nvPr/>
        </p:nvSpPr>
        <p:spPr>
          <a:xfrm>
            <a:off x="2858414" y="3136392"/>
            <a:ext cx="1993392" cy="2212848"/>
          </a:xfrm>
          <a:prstGeom prst="roundRect">
            <a:avLst>
              <a:gd name="adj" fmla="val 5505"/>
            </a:avLst>
          </a:prstGeom>
          <a:solidFill>
            <a:srgbClr val="F5EEDD"/>
          </a:solidFill>
          <a:ln w="12700">
            <a:solidFill>
              <a:srgbClr val="F5EEDD">
                <a:alpha val="0"/>
              </a:srgbClr>
            </a:solidFill>
            <a:prstDash val="solid"/>
          </a:ln>
        </p:spPr>
        <p:txBody>
          <a:bodyPr/>
          <a:lstStyle/>
          <a:p>
            <a:endParaRPr lang="pl-PL"/>
          </a:p>
        </p:txBody>
      </p:sp>
      <p:sp>
        <p:nvSpPr>
          <p:cNvPr id="19" name="Shape 16"/>
          <p:cNvSpPr/>
          <p:nvPr/>
        </p:nvSpPr>
        <p:spPr>
          <a:xfrm>
            <a:off x="3023006" y="3310128"/>
            <a:ext cx="393192" cy="393192"/>
          </a:xfrm>
          <a:prstGeom prst="ellipse">
            <a:avLst/>
          </a:prstGeom>
          <a:solidFill>
            <a:srgbClr val="FFFFFF"/>
          </a:solidFill>
          <a:ln w="12700">
            <a:solidFill>
              <a:srgbClr val="FFFFFF">
                <a:alpha val="0"/>
              </a:srgbClr>
            </a:solidFill>
            <a:prstDash val="solid"/>
          </a:ln>
        </p:spPr>
        <p:txBody>
          <a:bodyPr/>
          <a:lstStyle/>
          <a:p>
            <a:endParaRPr lang="pl-PL"/>
          </a:p>
        </p:txBody>
      </p:sp>
      <p:sp>
        <p:nvSpPr>
          <p:cNvPr id="20" name="Text 17"/>
          <p:cNvSpPr/>
          <p:nvPr/>
        </p:nvSpPr>
        <p:spPr>
          <a:xfrm>
            <a:off x="3023006" y="3319272"/>
            <a:ext cx="393192" cy="374904"/>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2</a:t>
            </a:r>
            <a:endParaRPr lang="pl-PL" sz="1800" dirty="0"/>
          </a:p>
        </p:txBody>
      </p:sp>
      <p:sp>
        <p:nvSpPr>
          <p:cNvPr id="21" name="Text 18"/>
          <p:cNvSpPr/>
          <p:nvPr/>
        </p:nvSpPr>
        <p:spPr>
          <a:xfrm>
            <a:off x="3023006" y="3867912"/>
            <a:ext cx="1664208" cy="594360"/>
          </a:xfrm>
          <a:prstGeom prst="rect">
            <a:avLst/>
          </a:prstGeom>
          <a:noFill/>
          <a:ln/>
        </p:spPr>
        <p:txBody>
          <a:bodyPr wrap="square" lIns="0" tIns="0" rIns="0" bIns="0" rtlCol="0" anchor="ctr"/>
          <a:lstStyle/>
          <a:p>
            <a:pPr marL="0" indent="0">
              <a:buNone/>
            </a:pPr>
            <a:r>
              <a:rPr lang="pl-PL" altLang="en-US" sz="2140" b="1" dirty="0">
                <a:solidFill>
                  <a:srgbClr val="173F36"/>
                </a:solidFill>
                <a:latin typeface="Lato" pitchFamily="34" charset="0"/>
                <a:ea typeface="Lato" pitchFamily="34" charset="-122"/>
                <a:cs typeface="Lato" pitchFamily="34" charset="-120"/>
              </a:rPr>
              <a:t>Dostępność</a:t>
            </a:r>
            <a:endParaRPr lang="pl-PL" sz="2140" dirty="0"/>
          </a:p>
        </p:txBody>
      </p:sp>
      <p:sp>
        <p:nvSpPr>
          <p:cNvPr id="22" name="Text 19"/>
          <p:cNvSpPr/>
          <p:nvPr/>
        </p:nvSpPr>
        <p:spPr>
          <a:xfrm>
            <a:off x="3023006" y="4700016"/>
            <a:ext cx="1664208" cy="539496"/>
          </a:xfrm>
          <a:prstGeom prst="rect">
            <a:avLst/>
          </a:prstGeom>
          <a:noFill/>
          <a:ln/>
        </p:spPr>
        <p:txBody>
          <a:bodyPr wrap="square" lIns="0" tIns="0" rIns="0" bIns="0" rtlCol="0" anchor="ctr"/>
          <a:lstStyle/>
          <a:p>
            <a:pPr marL="0" indent="0">
              <a:buNone/>
            </a:pPr>
            <a:r>
              <a:rPr lang="pl-PL" altLang="en-US" sz="1660" dirty="0">
                <a:solidFill>
                  <a:srgbClr val="567368"/>
                </a:solidFill>
                <a:latin typeface="Lato" pitchFamily="34" charset="0"/>
                <a:ea typeface="Lato" pitchFamily="34" charset="-122"/>
                <a:cs typeface="Lato" pitchFamily="34" charset="-120"/>
              </a:rPr>
              <a:t>Kto może zostać pominięty?</a:t>
            </a:r>
            <a:endParaRPr lang="pl-PL" sz="1660" dirty="0"/>
          </a:p>
        </p:txBody>
      </p:sp>
      <p:sp>
        <p:nvSpPr>
          <p:cNvPr id="23" name="Shape 20"/>
          <p:cNvSpPr/>
          <p:nvPr/>
        </p:nvSpPr>
        <p:spPr>
          <a:xfrm>
            <a:off x="5095037" y="3136392"/>
            <a:ext cx="1993392" cy="2212848"/>
          </a:xfrm>
          <a:prstGeom prst="roundRect">
            <a:avLst>
              <a:gd name="adj" fmla="val 5505"/>
            </a:avLst>
          </a:prstGeom>
          <a:solidFill>
            <a:srgbClr val="EAF2ED"/>
          </a:solidFill>
          <a:ln w="12700">
            <a:solidFill>
              <a:srgbClr val="EAF2ED">
                <a:alpha val="0"/>
              </a:srgbClr>
            </a:solidFill>
            <a:prstDash val="solid"/>
          </a:ln>
        </p:spPr>
        <p:txBody>
          <a:bodyPr/>
          <a:lstStyle/>
          <a:p>
            <a:endParaRPr lang="pl-PL"/>
          </a:p>
        </p:txBody>
      </p:sp>
      <p:sp>
        <p:nvSpPr>
          <p:cNvPr id="24" name="Shape 21"/>
          <p:cNvSpPr/>
          <p:nvPr/>
        </p:nvSpPr>
        <p:spPr>
          <a:xfrm>
            <a:off x="5259629" y="3310128"/>
            <a:ext cx="393192" cy="393192"/>
          </a:xfrm>
          <a:prstGeom prst="ellipse">
            <a:avLst/>
          </a:prstGeom>
          <a:solidFill>
            <a:srgbClr val="FFFFFF"/>
          </a:solidFill>
          <a:ln w="12700">
            <a:solidFill>
              <a:srgbClr val="FFFFFF">
                <a:alpha val="0"/>
              </a:srgbClr>
            </a:solidFill>
            <a:prstDash val="solid"/>
          </a:ln>
        </p:spPr>
        <p:txBody>
          <a:bodyPr/>
          <a:lstStyle/>
          <a:p>
            <a:endParaRPr lang="pl-PL"/>
          </a:p>
        </p:txBody>
      </p:sp>
      <p:sp>
        <p:nvSpPr>
          <p:cNvPr id="25" name="Text 22"/>
          <p:cNvSpPr/>
          <p:nvPr/>
        </p:nvSpPr>
        <p:spPr>
          <a:xfrm>
            <a:off x="5259629" y="3319272"/>
            <a:ext cx="393192" cy="374904"/>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3</a:t>
            </a:r>
            <a:endParaRPr lang="pl-PL" sz="1800" dirty="0"/>
          </a:p>
        </p:txBody>
      </p:sp>
      <p:sp>
        <p:nvSpPr>
          <p:cNvPr id="26" name="Text 23"/>
          <p:cNvSpPr/>
          <p:nvPr/>
        </p:nvSpPr>
        <p:spPr>
          <a:xfrm>
            <a:off x="5259629" y="3867912"/>
            <a:ext cx="1664208" cy="594360"/>
          </a:xfrm>
          <a:prstGeom prst="rect">
            <a:avLst/>
          </a:prstGeom>
          <a:noFill/>
          <a:ln/>
        </p:spPr>
        <p:txBody>
          <a:bodyPr wrap="square" lIns="0" tIns="0" rIns="0" bIns="0" rtlCol="0" anchor="ctr"/>
          <a:lstStyle/>
          <a:p>
            <a:pPr marL="0" indent="0">
              <a:buNone/>
            </a:pPr>
            <a:r>
              <a:rPr lang="pl-PL" altLang="en-US" sz="2140" b="1" dirty="0">
                <a:solidFill>
                  <a:srgbClr val="173F36"/>
                </a:solidFill>
                <a:latin typeface="Lato" pitchFamily="34" charset="0"/>
                <a:ea typeface="Lato" pitchFamily="34" charset="-122"/>
                <a:cs typeface="Lato" pitchFamily="34" charset="-120"/>
              </a:rPr>
              <a:t>Prywatność</a:t>
            </a:r>
            <a:endParaRPr lang="pl-PL" sz="2140" dirty="0"/>
          </a:p>
        </p:txBody>
      </p:sp>
      <p:sp>
        <p:nvSpPr>
          <p:cNvPr id="27" name="Text 24"/>
          <p:cNvSpPr/>
          <p:nvPr/>
        </p:nvSpPr>
        <p:spPr>
          <a:xfrm>
            <a:off x="5259629" y="4700016"/>
            <a:ext cx="1664208" cy="539496"/>
          </a:xfrm>
          <a:prstGeom prst="rect">
            <a:avLst/>
          </a:prstGeom>
          <a:noFill/>
          <a:ln/>
        </p:spPr>
        <p:txBody>
          <a:bodyPr wrap="square" lIns="0" tIns="0" rIns="0" bIns="0" rtlCol="0" anchor="ctr"/>
          <a:lstStyle/>
          <a:p>
            <a:pPr marL="0" indent="0">
              <a:buNone/>
            </a:pPr>
            <a:r>
              <a:rPr lang="pl-PL" altLang="en-US" sz="1660" dirty="0">
                <a:solidFill>
                  <a:srgbClr val="567368"/>
                </a:solidFill>
                <a:latin typeface="Lato" pitchFamily="34" charset="0"/>
                <a:ea typeface="Lato" pitchFamily="34" charset="-122"/>
                <a:cs typeface="Lato" pitchFamily="34" charset="-120"/>
              </a:rPr>
              <a:t>Jakich danych nie potrzebujemy?</a:t>
            </a:r>
            <a:endParaRPr lang="pl-PL" sz="1660" dirty="0"/>
          </a:p>
        </p:txBody>
      </p:sp>
      <p:sp>
        <p:nvSpPr>
          <p:cNvPr id="28" name="Shape 25"/>
          <p:cNvSpPr/>
          <p:nvPr/>
        </p:nvSpPr>
        <p:spPr>
          <a:xfrm>
            <a:off x="7331659" y="3136392"/>
            <a:ext cx="1993392" cy="2212848"/>
          </a:xfrm>
          <a:prstGeom prst="roundRect">
            <a:avLst>
              <a:gd name="adj" fmla="val 5505"/>
            </a:avLst>
          </a:prstGeom>
          <a:solidFill>
            <a:srgbClr val="F5EEDD"/>
          </a:solidFill>
          <a:ln w="12700">
            <a:solidFill>
              <a:srgbClr val="F5EEDD">
                <a:alpha val="0"/>
              </a:srgbClr>
            </a:solidFill>
            <a:prstDash val="solid"/>
          </a:ln>
        </p:spPr>
        <p:txBody>
          <a:bodyPr/>
          <a:lstStyle/>
          <a:p>
            <a:endParaRPr lang="pl-PL"/>
          </a:p>
        </p:txBody>
      </p:sp>
      <p:sp>
        <p:nvSpPr>
          <p:cNvPr id="29" name="Shape 26"/>
          <p:cNvSpPr/>
          <p:nvPr/>
        </p:nvSpPr>
        <p:spPr>
          <a:xfrm>
            <a:off x="7496251" y="3310128"/>
            <a:ext cx="393192" cy="393192"/>
          </a:xfrm>
          <a:prstGeom prst="ellipse">
            <a:avLst/>
          </a:prstGeom>
          <a:solidFill>
            <a:srgbClr val="FFFFFF"/>
          </a:solidFill>
          <a:ln w="12700">
            <a:solidFill>
              <a:srgbClr val="FFFFFF">
                <a:alpha val="0"/>
              </a:srgbClr>
            </a:solidFill>
            <a:prstDash val="solid"/>
          </a:ln>
        </p:spPr>
        <p:txBody>
          <a:bodyPr/>
          <a:lstStyle/>
          <a:p>
            <a:endParaRPr lang="pl-PL"/>
          </a:p>
        </p:txBody>
      </p:sp>
      <p:sp>
        <p:nvSpPr>
          <p:cNvPr id="30" name="Text 27"/>
          <p:cNvSpPr/>
          <p:nvPr/>
        </p:nvSpPr>
        <p:spPr>
          <a:xfrm>
            <a:off x="7496251" y="3319272"/>
            <a:ext cx="393192" cy="374904"/>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4</a:t>
            </a:r>
            <a:endParaRPr lang="pl-PL" sz="1800" dirty="0"/>
          </a:p>
        </p:txBody>
      </p:sp>
      <p:sp>
        <p:nvSpPr>
          <p:cNvPr id="31" name="Text 28"/>
          <p:cNvSpPr/>
          <p:nvPr/>
        </p:nvSpPr>
        <p:spPr>
          <a:xfrm>
            <a:off x="7496251" y="3867912"/>
            <a:ext cx="1664208" cy="594360"/>
          </a:xfrm>
          <a:prstGeom prst="rect">
            <a:avLst/>
          </a:prstGeom>
          <a:noFill/>
          <a:ln/>
        </p:spPr>
        <p:txBody>
          <a:bodyPr wrap="square" lIns="0" tIns="0" rIns="0" bIns="0" rtlCol="0" anchor="ctr"/>
          <a:lstStyle/>
          <a:p>
            <a:pPr marL="0" indent="0">
              <a:buNone/>
            </a:pPr>
            <a:r>
              <a:rPr lang="pl-PL" altLang="en-US" sz="2140" b="1" dirty="0">
                <a:solidFill>
                  <a:srgbClr val="173F36"/>
                </a:solidFill>
                <a:latin typeface="Lato" pitchFamily="34" charset="0"/>
                <a:ea typeface="Lato" pitchFamily="34" charset="-122"/>
                <a:cs typeface="Lato" pitchFamily="34" charset="-120"/>
              </a:rPr>
              <a:t>Wykonalność</a:t>
            </a:r>
            <a:endParaRPr lang="pl-PL" sz="2140" dirty="0"/>
          </a:p>
        </p:txBody>
      </p:sp>
      <p:sp>
        <p:nvSpPr>
          <p:cNvPr id="32" name="Text 29"/>
          <p:cNvSpPr/>
          <p:nvPr/>
        </p:nvSpPr>
        <p:spPr>
          <a:xfrm>
            <a:off x="7496251" y="4700016"/>
            <a:ext cx="1664208" cy="539496"/>
          </a:xfrm>
          <a:prstGeom prst="rect">
            <a:avLst/>
          </a:prstGeom>
          <a:noFill/>
          <a:ln/>
        </p:spPr>
        <p:txBody>
          <a:bodyPr wrap="square" lIns="0" tIns="0" rIns="0" bIns="0" rtlCol="0" anchor="ctr"/>
          <a:lstStyle/>
          <a:p>
            <a:pPr marL="0" indent="0">
              <a:buNone/>
            </a:pPr>
            <a:r>
              <a:rPr lang="pl-PL" altLang="en-US" sz="1660" dirty="0">
                <a:solidFill>
                  <a:srgbClr val="567368"/>
                </a:solidFill>
                <a:latin typeface="Lato" pitchFamily="34" charset="0"/>
                <a:ea typeface="Lato" pitchFamily="34" charset="-122"/>
                <a:cs typeface="Lato" pitchFamily="34" charset="-120"/>
              </a:rPr>
              <a:t>Kto i za pomocą czego działa?</a:t>
            </a:r>
            <a:endParaRPr lang="pl-PL" sz="1660" dirty="0"/>
          </a:p>
        </p:txBody>
      </p:sp>
      <p:sp>
        <p:nvSpPr>
          <p:cNvPr id="33" name="Shape 30"/>
          <p:cNvSpPr/>
          <p:nvPr/>
        </p:nvSpPr>
        <p:spPr>
          <a:xfrm>
            <a:off x="9568282" y="3136392"/>
            <a:ext cx="1993392" cy="2212848"/>
          </a:xfrm>
          <a:prstGeom prst="roundRect">
            <a:avLst>
              <a:gd name="adj" fmla="val 5505"/>
            </a:avLst>
          </a:prstGeom>
          <a:solidFill>
            <a:srgbClr val="EAF2ED"/>
          </a:solidFill>
          <a:ln w="12700">
            <a:solidFill>
              <a:srgbClr val="EAF2ED">
                <a:alpha val="0"/>
              </a:srgbClr>
            </a:solidFill>
            <a:prstDash val="solid"/>
          </a:ln>
        </p:spPr>
        <p:txBody>
          <a:bodyPr/>
          <a:lstStyle/>
          <a:p>
            <a:endParaRPr lang="pl-PL"/>
          </a:p>
        </p:txBody>
      </p:sp>
      <p:sp>
        <p:nvSpPr>
          <p:cNvPr id="34" name="Shape 31"/>
          <p:cNvSpPr/>
          <p:nvPr/>
        </p:nvSpPr>
        <p:spPr>
          <a:xfrm>
            <a:off x="9732874" y="3310128"/>
            <a:ext cx="393192" cy="393192"/>
          </a:xfrm>
          <a:prstGeom prst="ellipse">
            <a:avLst/>
          </a:prstGeom>
          <a:solidFill>
            <a:srgbClr val="FFFFFF"/>
          </a:solidFill>
          <a:ln w="12700">
            <a:solidFill>
              <a:srgbClr val="FFFFFF">
                <a:alpha val="0"/>
              </a:srgbClr>
            </a:solidFill>
            <a:prstDash val="solid"/>
          </a:ln>
        </p:spPr>
        <p:txBody>
          <a:bodyPr/>
          <a:lstStyle/>
          <a:p>
            <a:endParaRPr lang="pl-PL"/>
          </a:p>
        </p:txBody>
      </p:sp>
      <p:sp>
        <p:nvSpPr>
          <p:cNvPr id="35" name="Text 32"/>
          <p:cNvSpPr/>
          <p:nvPr/>
        </p:nvSpPr>
        <p:spPr>
          <a:xfrm>
            <a:off x="9732874" y="3319272"/>
            <a:ext cx="393192" cy="374904"/>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5</a:t>
            </a:r>
            <a:endParaRPr lang="pl-PL" sz="1800" dirty="0"/>
          </a:p>
        </p:txBody>
      </p:sp>
      <p:sp>
        <p:nvSpPr>
          <p:cNvPr id="36" name="Text 33"/>
          <p:cNvSpPr/>
          <p:nvPr/>
        </p:nvSpPr>
        <p:spPr>
          <a:xfrm>
            <a:off x="9732874" y="3867912"/>
            <a:ext cx="1664208" cy="594360"/>
          </a:xfrm>
          <a:prstGeom prst="rect">
            <a:avLst/>
          </a:prstGeom>
          <a:noFill/>
          <a:ln/>
        </p:spPr>
        <p:txBody>
          <a:bodyPr wrap="square" lIns="0" tIns="0" rIns="0" bIns="0" rtlCol="0" anchor="ctr"/>
          <a:lstStyle/>
          <a:p>
            <a:pPr marL="0" indent="0">
              <a:buNone/>
            </a:pPr>
            <a:r>
              <a:rPr lang="pl-PL" altLang="en-US" sz="2140" b="1" dirty="0">
                <a:solidFill>
                  <a:srgbClr val="173F36"/>
                </a:solidFill>
                <a:latin typeface="Lato" pitchFamily="34" charset="0"/>
                <a:ea typeface="Lato" pitchFamily="34" charset="-122"/>
                <a:cs typeface="Lato" pitchFamily="34" charset="-120"/>
              </a:rPr>
              <a:t>Środowisko</a:t>
            </a:r>
            <a:endParaRPr lang="pl-PL" sz="2140" dirty="0"/>
          </a:p>
        </p:txBody>
      </p:sp>
      <p:sp>
        <p:nvSpPr>
          <p:cNvPr id="37" name="Text 34"/>
          <p:cNvSpPr/>
          <p:nvPr/>
        </p:nvSpPr>
        <p:spPr>
          <a:xfrm>
            <a:off x="9732874" y="4700016"/>
            <a:ext cx="1664208" cy="539496"/>
          </a:xfrm>
          <a:prstGeom prst="rect">
            <a:avLst/>
          </a:prstGeom>
          <a:noFill/>
          <a:ln/>
        </p:spPr>
        <p:txBody>
          <a:bodyPr wrap="square" lIns="0" tIns="0" rIns="0" bIns="0" rtlCol="0" anchor="ctr"/>
          <a:lstStyle/>
          <a:p>
            <a:pPr marL="0" indent="0">
              <a:buNone/>
            </a:pPr>
            <a:r>
              <a:rPr lang="pl-PL" altLang="en-US" sz="1660" dirty="0">
                <a:solidFill>
                  <a:srgbClr val="567368"/>
                </a:solidFill>
                <a:latin typeface="Lato" pitchFamily="34" charset="0"/>
                <a:ea typeface="Lato" pitchFamily="34" charset="-122"/>
                <a:cs typeface="Lato" pitchFamily="34" charset="-120"/>
              </a:rPr>
              <a:t>Jaka jest lokalna potrzeba?</a:t>
            </a:r>
            <a:endParaRPr lang="pl-PL" sz="1660" dirty="0"/>
          </a:p>
        </p:txBody>
      </p:sp>
      <p:sp>
        <p:nvSpPr>
          <p:cNvPr id="38" name="Shape 35"/>
          <p:cNvSpPr/>
          <p:nvPr/>
        </p:nvSpPr>
        <p:spPr>
          <a:xfrm>
            <a:off x="612648" y="5650992"/>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39" name="Text 36"/>
          <p:cNvSpPr/>
          <p:nvPr/>
        </p:nvSpPr>
        <p:spPr>
          <a:xfrm>
            <a:off x="822960" y="5724144"/>
            <a:ext cx="10533888" cy="347472"/>
          </a:xfrm>
          <a:prstGeom prst="rect">
            <a:avLst/>
          </a:prstGeom>
          <a:noFill/>
          <a:ln/>
        </p:spPr>
        <p:txBody>
          <a:bodyPr wrap="square" lIns="0" tIns="0" rIns="0" bIns="0" rtlCol="0" anchor="ctr"/>
          <a:lstStyle/>
          <a:p>
            <a:pPr marL="0" indent="0">
              <a:buNone/>
            </a:pPr>
            <a:r>
              <a:rPr lang="pl-PL" altLang="en-US" sz="1900" dirty="0">
                <a:solidFill>
                  <a:srgbClr val="173F36"/>
                </a:solidFill>
                <a:latin typeface="Lato" pitchFamily="34" charset="0"/>
                <a:ea typeface="Lato" pitchFamily="34" charset="-122"/>
                <a:cs typeface="Lato" pitchFamily="34" charset="-120"/>
              </a:rPr>
              <a:t>Fikcyjne role w mini-symulacji. Nie przedstawiają stanowisk państw.</a:t>
            </a:r>
            <a:endParaRPr lang="pl-PL" sz="1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MODUŁ 4A · MINI-SYMULACJA</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Negocjujemy, nie przekrzykujemy.</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W PAKIECIE: K16–K17</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27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621792" y="2093976"/>
            <a:ext cx="1947672" cy="2423160"/>
          </a:xfrm>
          <a:prstGeom prst="roundRect">
            <a:avLst>
              <a:gd name="adj" fmla="val 5634"/>
            </a:avLst>
          </a:prstGeom>
          <a:solidFill>
            <a:srgbClr val="EAF2ED"/>
          </a:solidFill>
          <a:ln w="12700">
            <a:solidFill>
              <a:srgbClr val="EAF2ED">
                <a:alpha val="0"/>
              </a:srgbClr>
            </a:solidFill>
            <a:prstDash val="solid"/>
          </a:ln>
        </p:spPr>
        <p:txBody>
          <a:bodyPr/>
          <a:lstStyle/>
          <a:p>
            <a:endParaRPr lang="pl-PL"/>
          </a:p>
        </p:txBody>
      </p:sp>
      <p:sp>
        <p:nvSpPr>
          <p:cNvPr id="12" name="Shape 9"/>
          <p:cNvSpPr/>
          <p:nvPr/>
        </p:nvSpPr>
        <p:spPr>
          <a:xfrm>
            <a:off x="822960" y="2295144"/>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13" name="Text 10"/>
          <p:cNvSpPr/>
          <p:nvPr/>
        </p:nvSpPr>
        <p:spPr>
          <a:xfrm>
            <a:off x="822960" y="2304288"/>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1</a:t>
            </a:r>
            <a:endParaRPr lang="pl-PL" sz="1800" dirty="0"/>
          </a:p>
        </p:txBody>
      </p:sp>
      <p:sp>
        <p:nvSpPr>
          <p:cNvPr id="14" name="Text 11"/>
          <p:cNvSpPr/>
          <p:nvPr/>
        </p:nvSpPr>
        <p:spPr>
          <a:xfrm>
            <a:off x="804672" y="3017520"/>
            <a:ext cx="1581912" cy="411480"/>
          </a:xfrm>
          <a:prstGeom prst="rect">
            <a:avLst/>
          </a:prstGeom>
          <a:noFill/>
          <a:ln/>
        </p:spPr>
        <p:txBody>
          <a:bodyPr wrap="square" lIns="0" tIns="0" rIns="0" bIns="0" rtlCol="0" anchor="ctr"/>
          <a:lstStyle/>
          <a:p>
            <a:pPr marL="0" indent="0">
              <a:buNone/>
            </a:pPr>
            <a:r>
              <a:rPr lang="pl-PL" altLang="en-US" sz="2100" b="1" dirty="0">
                <a:solidFill>
                  <a:srgbClr val="173F36"/>
                </a:solidFill>
                <a:latin typeface="Lato" pitchFamily="34" charset="0"/>
                <a:ea typeface="Lato" pitchFamily="34" charset="-122"/>
                <a:cs typeface="Lato" pitchFamily="34" charset="-120"/>
              </a:rPr>
              <a:t>Potrzeba</a:t>
            </a:r>
            <a:endParaRPr lang="pl-PL" sz="2100" dirty="0"/>
          </a:p>
        </p:txBody>
      </p:sp>
      <p:sp>
        <p:nvSpPr>
          <p:cNvPr id="15" name="Text 12"/>
          <p:cNvSpPr/>
          <p:nvPr/>
        </p:nvSpPr>
        <p:spPr>
          <a:xfrm>
            <a:off x="804672" y="3593592"/>
            <a:ext cx="1581912" cy="758952"/>
          </a:xfrm>
          <a:prstGeom prst="rect">
            <a:avLst/>
          </a:prstGeom>
          <a:noFill/>
          <a:ln/>
        </p:spPr>
        <p:txBody>
          <a:bodyPr wrap="square" lIns="0" tIns="0" rIns="0" bIns="0" rtlCol="0" anchor="t"/>
          <a:lstStyle/>
          <a:p>
            <a:pPr marL="0" indent="0">
              <a:buNone/>
            </a:pPr>
            <a:r>
              <a:rPr lang="pl-PL" altLang="en-US" sz="1900" dirty="0">
                <a:solidFill>
                  <a:srgbClr val="243C33"/>
                </a:solidFill>
                <a:latin typeface="Lato" pitchFamily="34" charset="0"/>
                <a:ea typeface="Lato" pitchFamily="34" charset="-122"/>
                <a:cs typeface="Lato" pitchFamily="34" charset="-120"/>
              </a:rPr>
              <a:t>Co jest ważne?</a:t>
            </a:r>
            <a:endParaRPr lang="pl-PL" sz="1900" dirty="0"/>
          </a:p>
        </p:txBody>
      </p:sp>
      <p:sp>
        <p:nvSpPr>
          <p:cNvPr id="16" name="Shape 13"/>
          <p:cNvSpPr/>
          <p:nvPr/>
        </p:nvSpPr>
        <p:spPr>
          <a:xfrm>
            <a:off x="2633472" y="3108960"/>
            <a:ext cx="228600" cy="329184"/>
          </a:xfrm>
          <a:prstGeom prst="chevron">
            <a:avLst/>
          </a:prstGeom>
          <a:solidFill>
            <a:srgbClr val="477966"/>
          </a:solidFill>
          <a:ln w="12700">
            <a:solidFill>
              <a:srgbClr val="477966">
                <a:alpha val="0"/>
              </a:srgbClr>
            </a:solidFill>
            <a:prstDash val="solid"/>
          </a:ln>
        </p:spPr>
        <p:txBody>
          <a:bodyPr/>
          <a:lstStyle/>
          <a:p>
            <a:endParaRPr lang="pl-PL"/>
          </a:p>
        </p:txBody>
      </p:sp>
      <p:sp>
        <p:nvSpPr>
          <p:cNvPr id="17" name="Shape 14"/>
          <p:cNvSpPr/>
          <p:nvPr/>
        </p:nvSpPr>
        <p:spPr>
          <a:xfrm>
            <a:off x="2862072" y="2093976"/>
            <a:ext cx="1947672" cy="2423160"/>
          </a:xfrm>
          <a:prstGeom prst="roundRect">
            <a:avLst>
              <a:gd name="adj" fmla="val 5634"/>
            </a:avLst>
          </a:prstGeom>
          <a:solidFill>
            <a:srgbClr val="F5EEDD"/>
          </a:solidFill>
          <a:ln w="12700">
            <a:solidFill>
              <a:srgbClr val="F5EEDD">
                <a:alpha val="0"/>
              </a:srgbClr>
            </a:solidFill>
            <a:prstDash val="solid"/>
          </a:ln>
        </p:spPr>
        <p:txBody>
          <a:bodyPr/>
          <a:lstStyle/>
          <a:p>
            <a:endParaRPr lang="pl-PL"/>
          </a:p>
        </p:txBody>
      </p:sp>
      <p:sp>
        <p:nvSpPr>
          <p:cNvPr id="18" name="Shape 15"/>
          <p:cNvSpPr/>
          <p:nvPr/>
        </p:nvSpPr>
        <p:spPr>
          <a:xfrm>
            <a:off x="3063240" y="2295144"/>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19" name="Text 16"/>
          <p:cNvSpPr/>
          <p:nvPr/>
        </p:nvSpPr>
        <p:spPr>
          <a:xfrm>
            <a:off x="3063240" y="2304288"/>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2</a:t>
            </a:r>
            <a:endParaRPr lang="pl-PL" sz="1800" dirty="0"/>
          </a:p>
        </p:txBody>
      </p:sp>
      <p:sp>
        <p:nvSpPr>
          <p:cNvPr id="20" name="Text 17"/>
          <p:cNvSpPr/>
          <p:nvPr/>
        </p:nvSpPr>
        <p:spPr>
          <a:xfrm>
            <a:off x="3044952" y="3017520"/>
            <a:ext cx="1581912" cy="411480"/>
          </a:xfrm>
          <a:prstGeom prst="rect">
            <a:avLst/>
          </a:prstGeom>
          <a:noFill/>
          <a:ln/>
        </p:spPr>
        <p:txBody>
          <a:bodyPr wrap="square" lIns="0" tIns="0" rIns="0" bIns="0" rtlCol="0" anchor="ctr"/>
          <a:lstStyle/>
          <a:p>
            <a:pPr marL="0" indent="0">
              <a:buNone/>
            </a:pPr>
            <a:r>
              <a:rPr lang="pl-PL" altLang="en-US" sz="2100" b="1" dirty="0">
                <a:solidFill>
                  <a:srgbClr val="173F36"/>
                </a:solidFill>
                <a:latin typeface="Lato" pitchFamily="34" charset="0"/>
                <a:ea typeface="Lato" pitchFamily="34" charset="-122"/>
                <a:cs typeface="Lato" pitchFamily="34" charset="-120"/>
              </a:rPr>
              <a:t>Propozycja</a:t>
            </a:r>
            <a:endParaRPr lang="pl-PL" sz="2100" dirty="0"/>
          </a:p>
        </p:txBody>
      </p:sp>
      <p:sp>
        <p:nvSpPr>
          <p:cNvPr id="21" name="Text 18"/>
          <p:cNvSpPr/>
          <p:nvPr/>
        </p:nvSpPr>
        <p:spPr>
          <a:xfrm>
            <a:off x="3044952" y="3593592"/>
            <a:ext cx="1581912" cy="758952"/>
          </a:xfrm>
          <a:prstGeom prst="rect">
            <a:avLst/>
          </a:prstGeom>
          <a:noFill/>
          <a:ln/>
        </p:spPr>
        <p:txBody>
          <a:bodyPr wrap="square" lIns="0" tIns="0" rIns="0" bIns="0" rtlCol="0" anchor="t"/>
          <a:lstStyle/>
          <a:p>
            <a:pPr marL="0" indent="0">
              <a:buNone/>
            </a:pPr>
            <a:r>
              <a:rPr lang="pl-PL" altLang="en-US" sz="1900" dirty="0">
                <a:solidFill>
                  <a:srgbClr val="243C33"/>
                </a:solidFill>
                <a:latin typeface="Lato" pitchFamily="34" charset="0"/>
                <a:ea typeface="Lato" pitchFamily="34" charset="-122"/>
                <a:cs typeface="Lato" pitchFamily="34" charset="-120"/>
              </a:rPr>
              <a:t>Co proponujemy?</a:t>
            </a:r>
            <a:endParaRPr lang="pl-PL" sz="1900" dirty="0"/>
          </a:p>
        </p:txBody>
      </p:sp>
      <p:sp>
        <p:nvSpPr>
          <p:cNvPr id="22" name="Shape 19"/>
          <p:cNvSpPr/>
          <p:nvPr/>
        </p:nvSpPr>
        <p:spPr>
          <a:xfrm>
            <a:off x="4873752" y="3108960"/>
            <a:ext cx="228600" cy="329184"/>
          </a:xfrm>
          <a:prstGeom prst="chevron">
            <a:avLst/>
          </a:prstGeom>
          <a:solidFill>
            <a:srgbClr val="477966"/>
          </a:solidFill>
          <a:ln w="12700">
            <a:solidFill>
              <a:srgbClr val="477966">
                <a:alpha val="0"/>
              </a:srgbClr>
            </a:solidFill>
            <a:prstDash val="solid"/>
          </a:ln>
        </p:spPr>
        <p:txBody>
          <a:bodyPr/>
          <a:lstStyle/>
          <a:p>
            <a:endParaRPr lang="pl-PL"/>
          </a:p>
        </p:txBody>
      </p:sp>
      <p:sp>
        <p:nvSpPr>
          <p:cNvPr id="23" name="Shape 20"/>
          <p:cNvSpPr/>
          <p:nvPr/>
        </p:nvSpPr>
        <p:spPr>
          <a:xfrm>
            <a:off x="5102352" y="2093976"/>
            <a:ext cx="1947672" cy="2423160"/>
          </a:xfrm>
          <a:prstGeom prst="roundRect">
            <a:avLst>
              <a:gd name="adj" fmla="val 5634"/>
            </a:avLst>
          </a:prstGeom>
          <a:solidFill>
            <a:srgbClr val="EAF2ED"/>
          </a:solidFill>
          <a:ln w="12700">
            <a:solidFill>
              <a:srgbClr val="EAF2ED">
                <a:alpha val="0"/>
              </a:srgbClr>
            </a:solidFill>
            <a:prstDash val="solid"/>
          </a:ln>
        </p:spPr>
        <p:txBody>
          <a:bodyPr/>
          <a:lstStyle/>
          <a:p>
            <a:endParaRPr lang="pl-PL"/>
          </a:p>
        </p:txBody>
      </p:sp>
      <p:sp>
        <p:nvSpPr>
          <p:cNvPr id="24" name="Shape 21"/>
          <p:cNvSpPr/>
          <p:nvPr/>
        </p:nvSpPr>
        <p:spPr>
          <a:xfrm>
            <a:off x="5303520" y="2295144"/>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25" name="Text 22"/>
          <p:cNvSpPr/>
          <p:nvPr/>
        </p:nvSpPr>
        <p:spPr>
          <a:xfrm>
            <a:off x="5303520" y="2304288"/>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3</a:t>
            </a:r>
            <a:endParaRPr lang="pl-PL" sz="1800" dirty="0"/>
          </a:p>
        </p:txBody>
      </p:sp>
      <p:sp>
        <p:nvSpPr>
          <p:cNvPr id="26" name="Text 23"/>
          <p:cNvSpPr/>
          <p:nvPr/>
        </p:nvSpPr>
        <p:spPr>
          <a:xfrm>
            <a:off x="5285232" y="3017520"/>
            <a:ext cx="1581912" cy="411480"/>
          </a:xfrm>
          <a:prstGeom prst="rect">
            <a:avLst/>
          </a:prstGeom>
          <a:noFill/>
          <a:ln/>
        </p:spPr>
        <p:txBody>
          <a:bodyPr wrap="square" lIns="0" tIns="0" rIns="0" bIns="0" rtlCol="0" anchor="ctr"/>
          <a:lstStyle/>
          <a:p>
            <a:pPr marL="0" indent="0">
              <a:buNone/>
            </a:pPr>
            <a:r>
              <a:rPr lang="pl-PL" altLang="en-US" sz="2100" b="1" dirty="0">
                <a:solidFill>
                  <a:srgbClr val="173F36"/>
                </a:solidFill>
                <a:latin typeface="Lato" pitchFamily="34" charset="0"/>
                <a:ea typeface="Lato" pitchFamily="34" charset="-122"/>
                <a:cs typeface="Lato" pitchFamily="34" charset="-120"/>
              </a:rPr>
              <a:t>Pytania</a:t>
            </a:r>
            <a:endParaRPr lang="pl-PL" sz="2100" dirty="0"/>
          </a:p>
        </p:txBody>
      </p:sp>
      <p:sp>
        <p:nvSpPr>
          <p:cNvPr id="27" name="Text 24"/>
          <p:cNvSpPr/>
          <p:nvPr/>
        </p:nvSpPr>
        <p:spPr>
          <a:xfrm>
            <a:off x="5285232" y="3593592"/>
            <a:ext cx="1581912" cy="758952"/>
          </a:xfrm>
          <a:prstGeom prst="rect">
            <a:avLst/>
          </a:prstGeom>
          <a:noFill/>
          <a:ln/>
        </p:spPr>
        <p:txBody>
          <a:bodyPr wrap="square" lIns="0" tIns="0" rIns="0" bIns="0" rtlCol="0" anchor="t"/>
          <a:lstStyle/>
          <a:p>
            <a:pPr marL="0" indent="0">
              <a:buNone/>
            </a:pPr>
            <a:r>
              <a:rPr lang="pl-PL" altLang="en-US" sz="1900" dirty="0">
                <a:solidFill>
                  <a:srgbClr val="243C33"/>
                </a:solidFill>
                <a:latin typeface="Lato" pitchFamily="34" charset="0"/>
                <a:ea typeface="Lato" pitchFamily="34" charset="-122"/>
                <a:cs typeface="Lato" pitchFamily="34" charset="-120"/>
              </a:rPr>
              <a:t>Czego nie wiemy?</a:t>
            </a:r>
            <a:endParaRPr lang="pl-PL" sz="1900" dirty="0"/>
          </a:p>
        </p:txBody>
      </p:sp>
      <p:sp>
        <p:nvSpPr>
          <p:cNvPr id="28" name="Shape 25"/>
          <p:cNvSpPr/>
          <p:nvPr/>
        </p:nvSpPr>
        <p:spPr>
          <a:xfrm>
            <a:off x="7114032" y="3108960"/>
            <a:ext cx="228600" cy="329184"/>
          </a:xfrm>
          <a:prstGeom prst="chevron">
            <a:avLst/>
          </a:prstGeom>
          <a:solidFill>
            <a:srgbClr val="477966"/>
          </a:solidFill>
          <a:ln w="12700">
            <a:solidFill>
              <a:srgbClr val="477966">
                <a:alpha val="0"/>
              </a:srgbClr>
            </a:solidFill>
            <a:prstDash val="solid"/>
          </a:ln>
        </p:spPr>
        <p:txBody>
          <a:bodyPr/>
          <a:lstStyle/>
          <a:p>
            <a:endParaRPr lang="pl-PL"/>
          </a:p>
        </p:txBody>
      </p:sp>
      <p:sp>
        <p:nvSpPr>
          <p:cNvPr id="29" name="Shape 26"/>
          <p:cNvSpPr/>
          <p:nvPr/>
        </p:nvSpPr>
        <p:spPr>
          <a:xfrm>
            <a:off x="7342632" y="2093976"/>
            <a:ext cx="1947672" cy="2423160"/>
          </a:xfrm>
          <a:prstGeom prst="roundRect">
            <a:avLst>
              <a:gd name="adj" fmla="val 5634"/>
            </a:avLst>
          </a:prstGeom>
          <a:solidFill>
            <a:srgbClr val="F5EEDD"/>
          </a:solidFill>
          <a:ln w="12700">
            <a:solidFill>
              <a:srgbClr val="F5EEDD">
                <a:alpha val="0"/>
              </a:srgbClr>
            </a:solidFill>
            <a:prstDash val="solid"/>
          </a:ln>
        </p:spPr>
        <p:txBody>
          <a:bodyPr/>
          <a:lstStyle/>
          <a:p>
            <a:endParaRPr lang="pl-PL"/>
          </a:p>
        </p:txBody>
      </p:sp>
      <p:sp>
        <p:nvSpPr>
          <p:cNvPr id="30" name="Shape 27"/>
          <p:cNvSpPr/>
          <p:nvPr/>
        </p:nvSpPr>
        <p:spPr>
          <a:xfrm>
            <a:off x="7543800" y="2295144"/>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31" name="Text 28"/>
          <p:cNvSpPr/>
          <p:nvPr/>
        </p:nvSpPr>
        <p:spPr>
          <a:xfrm>
            <a:off x="7543800" y="2304288"/>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4</a:t>
            </a:r>
            <a:endParaRPr lang="pl-PL" sz="1800" dirty="0"/>
          </a:p>
        </p:txBody>
      </p:sp>
      <p:sp>
        <p:nvSpPr>
          <p:cNvPr id="32" name="Text 29"/>
          <p:cNvSpPr/>
          <p:nvPr/>
        </p:nvSpPr>
        <p:spPr>
          <a:xfrm>
            <a:off x="7525512" y="3017520"/>
            <a:ext cx="1581912" cy="411480"/>
          </a:xfrm>
          <a:prstGeom prst="rect">
            <a:avLst/>
          </a:prstGeom>
          <a:noFill/>
          <a:ln/>
        </p:spPr>
        <p:txBody>
          <a:bodyPr wrap="square" lIns="0" tIns="0" rIns="0" bIns="0" rtlCol="0" anchor="ctr"/>
          <a:lstStyle/>
          <a:p>
            <a:pPr marL="0" indent="0">
              <a:buNone/>
            </a:pPr>
            <a:r>
              <a:rPr lang="pl-PL" altLang="en-US" sz="2100" b="1" dirty="0">
                <a:solidFill>
                  <a:srgbClr val="173F36"/>
                </a:solidFill>
                <a:latin typeface="Lato" pitchFamily="34" charset="0"/>
                <a:ea typeface="Lato" pitchFamily="34" charset="-122"/>
                <a:cs typeface="Lato" pitchFamily="34" charset="-120"/>
              </a:rPr>
              <a:t>Kompromis</a:t>
            </a:r>
            <a:endParaRPr lang="pl-PL" sz="2100" dirty="0"/>
          </a:p>
        </p:txBody>
      </p:sp>
      <p:sp>
        <p:nvSpPr>
          <p:cNvPr id="33" name="Text 30"/>
          <p:cNvSpPr/>
          <p:nvPr/>
        </p:nvSpPr>
        <p:spPr>
          <a:xfrm>
            <a:off x="7525512" y="3593592"/>
            <a:ext cx="1581912" cy="758952"/>
          </a:xfrm>
          <a:prstGeom prst="rect">
            <a:avLst/>
          </a:prstGeom>
          <a:noFill/>
          <a:ln/>
        </p:spPr>
        <p:txBody>
          <a:bodyPr wrap="square" lIns="0" tIns="0" rIns="0" bIns="0" rtlCol="0" anchor="t"/>
          <a:lstStyle/>
          <a:p>
            <a:pPr marL="0" indent="0">
              <a:buNone/>
            </a:pPr>
            <a:r>
              <a:rPr lang="pl-PL" altLang="en-US" sz="1900" dirty="0">
                <a:solidFill>
                  <a:srgbClr val="243C33"/>
                </a:solidFill>
                <a:latin typeface="Lato" pitchFamily="34" charset="0"/>
                <a:ea typeface="Lato" pitchFamily="34" charset="-122"/>
                <a:cs typeface="Lato" pitchFamily="34" charset="-120"/>
              </a:rPr>
              <a:t>Co możemy zmienić?</a:t>
            </a:r>
            <a:endParaRPr lang="pl-PL" sz="1900" dirty="0"/>
          </a:p>
        </p:txBody>
      </p:sp>
      <p:sp>
        <p:nvSpPr>
          <p:cNvPr id="34" name="Shape 31"/>
          <p:cNvSpPr/>
          <p:nvPr/>
        </p:nvSpPr>
        <p:spPr>
          <a:xfrm>
            <a:off x="9354312" y="3108960"/>
            <a:ext cx="228600" cy="329184"/>
          </a:xfrm>
          <a:prstGeom prst="chevron">
            <a:avLst/>
          </a:prstGeom>
          <a:solidFill>
            <a:srgbClr val="477966"/>
          </a:solidFill>
          <a:ln w="12700">
            <a:solidFill>
              <a:srgbClr val="477966">
                <a:alpha val="0"/>
              </a:srgbClr>
            </a:solidFill>
            <a:prstDash val="solid"/>
          </a:ln>
        </p:spPr>
        <p:txBody>
          <a:bodyPr/>
          <a:lstStyle/>
          <a:p>
            <a:endParaRPr lang="pl-PL"/>
          </a:p>
        </p:txBody>
      </p:sp>
      <p:sp>
        <p:nvSpPr>
          <p:cNvPr id="35" name="Shape 32"/>
          <p:cNvSpPr/>
          <p:nvPr/>
        </p:nvSpPr>
        <p:spPr>
          <a:xfrm>
            <a:off x="9582912" y="2093976"/>
            <a:ext cx="1947672" cy="2423160"/>
          </a:xfrm>
          <a:prstGeom prst="roundRect">
            <a:avLst>
              <a:gd name="adj" fmla="val 5634"/>
            </a:avLst>
          </a:prstGeom>
          <a:solidFill>
            <a:srgbClr val="EAF2ED"/>
          </a:solidFill>
          <a:ln w="12700">
            <a:solidFill>
              <a:srgbClr val="EAF2ED">
                <a:alpha val="0"/>
              </a:srgbClr>
            </a:solidFill>
            <a:prstDash val="solid"/>
          </a:ln>
        </p:spPr>
        <p:txBody>
          <a:bodyPr/>
          <a:lstStyle/>
          <a:p>
            <a:endParaRPr lang="pl-PL"/>
          </a:p>
        </p:txBody>
      </p:sp>
      <p:sp>
        <p:nvSpPr>
          <p:cNvPr id="36" name="Shape 33"/>
          <p:cNvSpPr/>
          <p:nvPr/>
        </p:nvSpPr>
        <p:spPr>
          <a:xfrm>
            <a:off x="9784080" y="2295144"/>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37" name="Text 34"/>
          <p:cNvSpPr/>
          <p:nvPr/>
        </p:nvSpPr>
        <p:spPr>
          <a:xfrm>
            <a:off x="9784080" y="2304288"/>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5</a:t>
            </a:r>
            <a:endParaRPr lang="pl-PL" sz="1800" dirty="0"/>
          </a:p>
        </p:txBody>
      </p:sp>
      <p:sp>
        <p:nvSpPr>
          <p:cNvPr id="38" name="Text 35"/>
          <p:cNvSpPr/>
          <p:nvPr/>
        </p:nvSpPr>
        <p:spPr>
          <a:xfrm>
            <a:off x="9765792" y="3017520"/>
            <a:ext cx="1581912" cy="411480"/>
          </a:xfrm>
          <a:prstGeom prst="rect">
            <a:avLst/>
          </a:prstGeom>
          <a:noFill/>
          <a:ln/>
        </p:spPr>
        <p:txBody>
          <a:bodyPr wrap="square" lIns="0" tIns="0" rIns="0" bIns="0" rtlCol="0" anchor="ctr"/>
          <a:lstStyle/>
          <a:p>
            <a:pPr marL="0" indent="0">
              <a:buNone/>
            </a:pPr>
            <a:r>
              <a:rPr lang="pl-PL" altLang="en-US" sz="2100" b="1" dirty="0">
                <a:solidFill>
                  <a:srgbClr val="173F36"/>
                </a:solidFill>
                <a:latin typeface="Lato" pitchFamily="34" charset="0"/>
                <a:ea typeface="Lato" pitchFamily="34" charset="-122"/>
                <a:cs typeface="Lato" pitchFamily="34" charset="-120"/>
              </a:rPr>
              <a:t>Decyzja</a:t>
            </a:r>
            <a:endParaRPr lang="pl-PL" sz="2100" dirty="0"/>
          </a:p>
        </p:txBody>
      </p:sp>
      <p:sp>
        <p:nvSpPr>
          <p:cNvPr id="39" name="Text 36"/>
          <p:cNvSpPr/>
          <p:nvPr/>
        </p:nvSpPr>
        <p:spPr>
          <a:xfrm>
            <a:off x="9765792" y="3593592"/>
            <a:ext cx="1581912" cy="758952"/>
          </a:xfrm>
          <a:prstGeom prst="rect">
            <a:avLst/>
          </a:prstGeom>
          <a:noFill/>
          <a:ln/>
        </p:spPr>
        <p:txBody>
          <a:bodyPr wrap="square" lIns="0" tIns="0" rIns="0" bIns="0" rtlCol="0" anchor="t"/>
          <a:lstStyle/>
          <a:p>
            <a:pPr marL="0" indent="0">
              <a:buNone/>
            </a:pPr>
            <a:r>
              <a:rPr lang="pl-PL" altLang="en-US" sz="1900" dirty="0">
                <a:solidFill>
                  <a:srgbClr val="243C33"/>
                </a:solidFill>
                <a:latin typeface="Lato" pitchFamily="34" charset="0"/>
                <a:ea typeface="Lato" pitchFamily="34" charset="-122"/>
                <a:cs typeface="Lato" pitchFamily="34" charset="-120"/>
              </a:rPr>
              <a:t>Na co się zgadzamy?</a:t>
            </a:r>
            <a:endParaRPr lang="pl-PL" sz="1900" dirty="0"/>
          </a:p>
        </p:txBody>
      </p:sp>
      <p:sp>
        <p:nvSpPr>
          <p:cNvPr id="40" name="Text 37"/>
          <p:cNvSpPr/>
          <p:nvPr/>
        </p:nvSpPr>
        <p:spPr>
          <a:xfrm>
            <a:off x="877824" y="4800600"/>
            <a:ext cx="10442448" cy="548640"/>
          </a:xfrm>
          <a:prstGeom prst="rect">
            <a:avLst/>
          </a:prstGeom>
          <a:noFill/>
          <a:ln/>
        </p:spPr>
        <p:txBody>
          <a:bodyPr wrap="square" lIns="0" tIns="0" rIns="0" bIns="0" rtlCol="0" anchor="ctr"/>
          <a:lstStyle/>
          <a:p>
            <a:pPr marL="0" indent="0" algn="ctr">
              <a:buNone/>
            </a:pPr>
            <a:r>
              <a:rPr lang="pl-PL" altLang="en-US" sz="2500" b="1" dirty="0">
                <a:solidFill>
                  <a:srgbClr val="173F36"/>
                </a:solidFill>
                <a:latin typeface="Lato" pitchFamily="34" charset="0"/>
                <a:ea typeface="Lato" pitchFamily="34" charset="-122"/>
                <a:cs typeface="Lato" pitchFamily="34" charset="-120"/>
              </a:rPr>
              <a:t>„Co możemy zmienić, żeby uwzględnić tę potrzebę?”</a:t>
            </a:r>
            <a:endParaRPr lang="pl-PL" sz="2500" dirty="0"/>
          </a:p>
        </p:txBody>
      </p:sp>
      <p:sp>
        <p:nvSpPr>
          <p:cNvPr id="41" name="Shape 38"/>
          <p:cNvSpPr/>
          <p:nvPr/>
        </p:nvSpPr>
        <p:spPr>
          <a:xfrm>
            <a:off x="612648" y="5641848"/>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42" name="Text 39"/>
          <p:cNvSpPr/>
          <p:nvPr/>
        </p:nvSpPr>
        <p:spPr>
          <a:xfrm>
            <a:off x="822960" y="5715000"/>
            <a:ext cx="10533888" cy="347472"/>
          </a:xfrm>
          <a:prstGeom prst="rect">
            <a:avLst/>
          </a:prstGeom>
          <a:noFill/>
          <a:ln/>
        </p:spPr>
        <p:txBody>
          <a:bodyPr wrap="square" lIns="0" tIns="0" rIns="0" bIns="0" rtlCol="0" anchor="ctr"/>
          <a:lstStyle/>
          <a:p>
            <a:pPr marL="0" indent="0">
              <a:buNone/>
            </a:pPr>
            <a:r>
              <a:rPr lang="pl-PL" altLang="en-US" sz="1780" dirty="0">
                <a:solidFill>
                  <a:srgbClr val="173F36"/>
                </a:solidFill>
                <a:latin typeface="Lato" pitchFamily="34" charset="0"/>
                <a:ea typeface="Lato" pitchFamily="34" charset="-122"/>
                <a:cs typeface="Lato" pitchFamily="34" charset="-120"/>
              </a:rPr>
              <a:t>W tej grze: co najmniej 4 z 5 głosów. To uproszczenie, nie procedura Rady UE.</a:t>
            </a:r>
            <a:endParaRPr lang="pl-PL" sz="178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MODUŁ 4A · NASZ GŁOS</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Od problemu do postulatu.</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W PAKIECIE: K18</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28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621792" y="2039112"/>
            <a:ext cx="3502152" cy="2048256"/>
          </a:xfrm>
          <a:prstGeom prst="roundRect">
            <a:avLst>
              <a:gd name="adj" fmla="val 5357"/>
            </a:avLst>
          </a:prstGeom>
          <a:solidFill>
            <a:srgbClr val="EAF2ED"/>
          </a:solidFill>
          <a:ln w="12700">
            <a:solidFill>
              <a:srgbClr val="EAF2ED">
                <a:alpha val="0"/>
              </a:srgbClr>
            </a:solidFill>
            <a:prstDash val="solid"/>
          </a:ln>
        </p:spPr>
        <p:txBody>
          <a:bodyPr/>
          <a:lstStyle/>
          <a:p>
            <a:endParaRPr lang="pl-PL"/>
          </a:p>
        </p:txBody>
      </p:sp>
      <p:sp>
        <p:nvSpPr>
          <p:cNvPr id="12" name="Text 9"/>
          <p:cNvSpPr/>
          <p:nvPr/>
        </p:nvSpPr>
        <p:spPr>
          <a:xfrm>
            <a:off x="841248" y="2304288"/>
            <a:ext cx="3063240" cy="457200"/>
          </a:xfrm>
          <a:prstGeom prst="rect">
            <a:avLst/>
          </a:prstGeom>
          <a:noFill/>
          <a:ln/>
        </p:spPr>
        <p:txBody>
          <a:bodyPr wrap="square" lIns="0" tIns="0" rIns="0" bIns="0" rtlCol="0" anchor="ctr"/>
          <a:lstStyle/>
          <a:p>
            <a:pPr marL="0" indent="0">
              <a:buNone/>
            </a:pPr>
            <a:r>
              <a:rPr lang="pl-PL" altLang="en-US" sz="2700" b="1" dirty="0">
                <a:solidFill>
                  <a:srgbClr val="173F36"/>
                </a:solidFill>
                <a:latin typeface="Lato" pitchFamily="34" charset="0"/>
                <a:ea typeface="Lato" pitchFamily="34" charset="-122"/>
                <a:cs typeface="Lato" pitchFamily="34" charset="-120"/>
              </a:rPr>
              <a:t>Problem</a:t>
            </a:r>
            <a:endParaRPr lang="pl-PL" sz="2700" dirty="0"/>
          </a:p>
        </p:txBody>
      </p:sp>
      <p:sp>
        <p:nvSpPr>
          <p:cNvPr id="13" name="Text 10"/>
          <p:cNvSpPr/>
          <p:nvPr/>
        </p:nvSpPr>
        <p:spPr>
          <a:xfrm>
            <a:off x="841248" y="3017520"/>
            <a:ext cx="3063240" cy="850392"/>
          </a:xfrm>
          <a:prstGeom prst="rect">
            <a:avLst/>
          </a:prstGeom>
          <a:noFill/>
          <a:ln/>
        </p:spPr>
        <p:txBody>
          <a:bodyPr wrap="square" lIns="0" tIns="0" rIns="0" bIns="0" rtlCol="0" anchor="ctr"/>
          <a:lstStyle/>
          <a:p>
            <a:pPr marL="0" indent="0">
              <a:buNone/>
            </a:pPr>
            <a:r>
              <a:rPr lang="pl-PL" altLang="en-US" sz="2200" dirty="0">
                <a:solidFill>
                  <a:srgbClr val="567368"/>
                </a:solidFill>
                <a:latin typeface="Lato" pitchFamily="34" charset="0"/>
                <a:ea typeface="Lato" pitchFamily="34" charset="-122"/>
                <a:cs typeface="Lato" pitchFamily="34" charset="-120"/>
              </a:rPr>
              <a:t>Co chcemy zmienić i kogo to dotyczy?</a:t>
            </a:r>
            <a:endParaRPr lang="pl-PL" sz="2200" dirty="0"/>
          </a:p>
        </p:txBody>
      </p:sp>
      <p:sp>
        <p:nvSpPr>
          <p:cNvPr id="14" name="Shape 11"/>
          <p:cNvSpPr/>
          <p:nvPr/>
        </p:nvSpPr>
        <p:spPr>
          <a:xfrm>
            <a:off x="4347972" y="2039112"/>
            <a:ext cx="3502152" cy="2048256"/>
          </a:xfrm>
          <a:prstGeom prst="roundRect">
            <a:avLst>
              <a:gd name="adj" fmla="val 5357"/>
            </a:avLst>
          </a:prstGeom>
          <a:solidFill>
            <a:srgbClr val="F5EEDD"/>
          </a:solidFill>
          <a:ln w="12700">
            <a:solidFill>
              <a:srgbClr val="F5EEDD">
                <a:alpha val="0"/>
              </a:srgbClr>
            </a:solidFill>
            <a:prstDash val="solid"/>
          </a:ln>
        </p:spPr>
        <p:txBody>
          <a:bodyPr/>
          <a:lstStyle/>
          <a:p>
            <a:endParaRPr lang="pl-PL"/>
          </a:p>
        </p:txBody>
      </p:sp>
      <p:sp>
        <p:nvSpPr>
          <p:cNvPr id="15" name="Text 12"/>
          <p:cNvSpPr/>
          <p:nvPr/>
        </p:nvSpPr>
        <p:spPr>
          <a:xfrm>
            <a:off x="4567428" y="2304288"/>
            <a:ext cx="3063240" cy="457200"/>
          </a:xfrm>
          <a:prstGeom prst="rect">
            <a:avLst/>
          </a:prstGeom>
          <a:noFill/>
          <a:ln/>
        </p:spPr>
        <p:txBody>
          <a:bodyPr wrap="square" lIns="0" tIns="0" rIns="0" bIns="0" rtlCol="0" anchor="ctr"/>
          <a:lstStyle/>
          <a:p>
            <a:pPr marL="0" indent="0">
              <a:buNone/>
            </a:pPr>
            <a:r>
              <a:rPr lang="pl-PL" altLang="en-US" sz="2700" b="1" dirty="0">
                <a:solidFill>
                  <a:srgbClr val="173F36"/>
                </a:solidFill>
                <a:latin typeface="Lato" pitchFamily="34" charset="0"/>
                <a:ea typeface="Lato" pitchFamily="34" charset="-122"/>
                <a:cs typeface="Lato" pitchFamily="34" charset="-120"/>
              </a:rPr>
              <a:t>Propozycja</a:t>
            </a:r>
            <a:endParaRPr lang="pl-PL" sz="2700" dirty="0"/>
          </a:p>
        </p:txBody>
      </p:sp>
      <p:sp>
        <p:nvSpPr>
          <p:cNvPr id="16" name="Text 13"/>
          <p:cNvSpPr/>
          <p:nvPr/>
        </p:nvSpPr>
        <p:spPr>
          <a:xfrm>
            <a:off x="4567428" y="3017520"/>
            <a:ext cx="3063240" cy="850392"/>
          </a:xfrm>
          <a:prstGeom prst="rect">
            <a:avLst/>
          </a:prstGeom>
          <a:noFill/>
          <a:ln/>
        </p:spPr>
        <p:txBody>
          <a:bodyPr wrap="square" lIns="0" tIns="0" rIns="0" bIns="0" rtlCol="0" anchor="ctr"/>
          <a:lstStyle/>
          <a:p>
            <a:pPr marL="0" indent="0">
              <a:buNone/>
            </a:pPr>
            <a:r>
              <a:rPr lang="pl-PL" altLang="en-US" sz="2200" dirty="0">
                <a:solidFill>
                  <a:srgbClr val="567368"/>
                </a:solidFill>
                <a:latin typeface="Lato" pitchFamily="34" charset="0"/>
                <a:ea typeface="Lato" pitchFamily="34" charset="-122"/>
                <a:cs typeface="Lato" pitchFamily="34" charset="-120"/>
              </a:rPr>
              <a:t>O jakie konkretne działanie prosimy?</a:t>
            </a:r>
            <a:endParaRPr lang="pl-PL" sz="2200" dirty="0"/>
          </a:p>
        </p:txBody>
      </p:sp>
      <p:sp>
        <p:nvSpPr>
          <p:cNvPr id="17" name="Shape 14"/>
          <p:cNvSpPr/>
          <p:nvPr/>
        </p:nvSpPr>
        <p:spPr>
          <a:xfrm>
            <a:off x="8074152" y="2039112"/>
            <a:ext cx="3502152" cy="2048256"/>
          </a:xfrm>
          <a:prstGeom prst="roundRect">
            <a:avLst>
              <a:gd name="adj" fmla="val 5357"/>
            </a:avLst>
          </a:prstGeom>
          <a:solidFill>
            <a:srgbClr val="EAF2ED"/>
          </a:solidFill>
          <a:ln w="12700">
            <a:solidFill>
              <a:srgbClr val="EAF2ED">
                <a:alpha val="0"/>
              </a:srgbClr>
            </a:solidFill>
            <a:prstDash val="solid"/>
          </a:ln>
        </p:spPr>
        <p:txBody>
          <a:bodyPr/>
          <a:lstStyle/>
          <a:p>
            <a:endParaRPr lang="pl-PL"/>
          </a:p>
        </p:txBody>
      </p:sp>
      <p:sp>
        <p:nvSpPr>
          <p:cNvPr id="18" name="Text 15"/>
          <p:cNvSpPr/>
          <p:nvPr/>
        </p:nvSpPr>
        <p:spPr>
          <a:xfrm>
            <a:off x="8293608" y="2304288"/>
            <a:ext cx="3063240" cy="457200"/>
          </a:xfrm>
          <a:prstGeom prst="rect">
            <a:avLst/>
          </a:prstGeom>
          <a:noFill/>
          <a:ln/>
        </p:spPr>
        <p:txBody>
          <a:bodyPr wrap="square" lIns="0" tIns="0" rIns="0" bIns="0" rtlCol="0" anchor="ctr"/>
          <a:lstStyle/>
          <a:p>
            <a:pPr marL="0" indent="0">
              <a:buNone/>
            </a:pPr>
            <a:r>
              <a:rPr lang="pl-PL" altLang="en-US" sz="2700" b="1" dirty="0">
                <a:solidFill>
                  <a:srgbClr val="173F36"/>
                </a:solidFill>
                <a:latin typeface="Lato" pitchFamily="34" charset="0"/>
                <a:ea typeface="Lato" pitchFamily="34" charset="-122"/>
                <a:cs typeface="Lato" pitchFamily="34" charset="-120"/>
              </a:rPr>
              <a:t>Uzasadnienie</a:t>
            </a:r>
            <a:endParaRPr lang="pl-PL" sz="2700" dirty="0"/>
          </a:p>
        </p:txBody>
      </p:sp>
      <p:sp>
        <p:nvSpPr>
          <p:cNvPr id="19" name="Text 16"/>
          <p:cNvSpPr/>
          <p:nvPr/>
        </p:nvSpPr>
        <p:spPr>
          <a:xfrm>
            <a:off x="8293608" y="3017520"/>
            <a:ext cx="3063240" cy="850392"/>
          </a:xfrm>
          <a:prstGeom prst="rect">
            <a:avLst/>
          </a:prstGeom>
          <a:noFill/>
          <a:ln/>
        </p:spPr>
        <p:txBody>
          <a:bodyPr wrap="square" lIns="0" tIns="0" rIns="0" bIns="0" rtlCol="0" anchor="ctr"/>
          <a:lstStyle/>
          <a:p>
            <a:pPr marL="0" indent="0">
              <a:buNone/>
            </a:pPr>
            <a:r>
              <a:rPr lang="pl-PL" altLang="en-US" sz="2200" dirty="0">
                <a:solidFill>
                  <a:srgbClr val="567368"/>
                </a:solidFill>
                <a:latin typeface="Lato" pitchFamily="34" charset="0"/>
                <a:ea typeface="Lato" pitchFamily="34" charset="-122"/>
                <a:cs typeface="Lato" pitchFamily="34" charset="-120"/>
              </a:rPr>
              <a:t>Dlaczego ta zmiana jest potrzebna?</a:t>
            </a:r>
            <a:endParaRPr lang="pl-PL" sz="2200" dirty="0"/>
          </a:p>
        </p:txBody>
      </p:sp>
      <p:sp>
        <p:nvSpPr>
          <p:cNvPr id="20" name="Text 17"/>
          <p:cNvSpPr/>
          <p:nvPr/>
        </p:nvSpPr>
        <p:spPr>
          <a:xfrm>
            <a:off x="786384" y="4379976"/>
            <a:ext cx="10488168" cy="228600"/>
          </a:xfrm>
          <a:prstGeom prst="rect">
            <a:avLst/>
          </a:prstGeom>
          <a:noFill/>
          <a:ln/>
        </p:spPr>
        <p:txBody>
          <a:bodyPr wrap="square" lIns="0" tIns="0" rIns="0" bIns="0" rtlCol="0" anchor="ctr"/>
          <a:lstStyle/>
          <a:p>
            <a:pPr marL="0" indent="0">
              <a:buNone/>
            </a:pPr>
            <a:r>
              <a:rPr lang="pl-PL" altLang="en-US" sz="1080" b="1" dirty="0">
                <a:solidFill>
                  <a:srgbClr val="567368"/>
                </a:solidFill>
                <a:latin typeface="Lato" pitchFamily="34" charset="0"/>
                <a:ea typeface="Lato" pitchFamily="34" charset="-122"/>
                <a:cs typeface="Lato" pitchFamily="34" charset="-120"/>
              </a:rPr>
              <a:t>PRZYKŁADOWY TEKST ĆWICZENIOWY</a:t>
            </a:r>
            <a:endParaRPr lang="pl-PL" sz="1080" dirty="0"/>
          </a:p>
        </p:txBody>
      </p:sp>
      <p:sp>
        <p:nvSpPr>
          <p:cNvPr id="21" name="Text 18"/>
          <p:cNvSpPr/>
          <p:nvPr/>
        </p:nvSpPr>
        <p:spPr>
          <a:xfrm>
            <a:off x="804672" y="4700016"/>
            <a:ext cx="10451592" cy="822960"/>
          </a:xfrm>
          <a:prstGeom prst="rect">
            <a:avLst/>
          </a:prstGeom>
          <a:noFill/>
          <a:ln/>
        </p:spPr>
        <p:txBody>
          <a:bodyPr wrap="square" lIns="0" tIns="0" rIns="0" bIns="0" rtlCol="0" anchor="ctr"/>
          <a:lstStyle/>
          <a:p>
            <a:pPr marL="0" indent="0">
              <a:buNone/>
            </a:pPr>
            <a:r>
              <a:rPr lang="pl-PL" altLang="en-US" sz="2200" b="1" dirty="0">
                <a:solidFill>
                  <a:srgbClr val="173F36"/>
                </a:solidFill>
                <a:latin typeface="Lato" pitchFamily="34" charset="0"/>
                <a:ea typeface="Lato" pitchFamily="34" charset="-122"/>
                <a:cs typeface="Lato" pitchFamily="34" charset="-120"/>
              </a:rPr>
              <a:t>„Proponujemy materiały do sprawdzania informacji dostępne także bez logowania, aby udział nie wymagał podawania prywatnych danych”.</a:t>
            </a:r>
            <a:endParaRPr lang="pl-PL" sz="2200" dirty="0"/>
          </a:p>
        </p:txBody>
      </p:sp>
      <p:sp>
        <p:nvSpPr>
          <p:cNvPr id="22" name="Shape 19"/>
          <p:cNvSpPr/>
          <p:nvPr/>
        </p:nvSpPr>
        <p:spPr>
          <a:xfrm>
            <a:off x="612648" y="5669280"/>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23" name="Text 20"/>
          <p:cNvSpPr/>
          <p:nvPr/>
        </p:nvSpPr>
        <p:spPr>
          <a:xfrm>
            <a:off x="822960" y="5742432"/>
            <a:ext cx="10533888" cy="347472"/>
          </a:xfrm>
          <a:prstGeom prst="rect">
            <a:avLst/>
          </a:prstGeom>
          <a:noFill/>
          <a:ln/>
        </p:spPr>
        <p:txBody>
          <a:bodyPr wrap="square" lIns="0" tIns="0" rIns="0" bIns="0" rtlCol="0" anchor="ctr"/>
          <a:lstStyle/>
          <a:p>
            <a:pPr marL="0" indent="0">
              <a:buNone/>
            </a:pPr>
            <a:r>
              <a:rPr lang="pl-PL" altLang="en-US" sz="1750" dirty="0">
                <a:solidFill>
                  <a:srgbClr val="173F36"/>
                </a:solidFill>
                <a:latin typeface="Lato" pitchFamily="34" charset="0"/>
                <a:ea typeface="Lato" pitchFamily="34" charset="-122"/>
                <a:cs typeface="Lato" pitchFamily="34" charset="-120"/>
              </a:rPr>
              <a:t>Tekst ćwiczeniowy. Nie zbieramy danych ani nie wysyłamy petycji automatycznie.</a:t>
            </a:r>
            <a:endParaRPr lang="pl-PL" sz="1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MODUŁ 4B · BUDŻET MOJEGO PROJEKTU OBYWATELSKIEGO</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1000 zł na wspólną inicjatywę.</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W PAKIECIE: K19–K21</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29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621792" y="1993392"/>
            <a:ext cx="7434072" cy="475488"/>
          </a:xfrm>
          <a:prstGeom prst="roundRect">
            <a:avLst>
              <a:gd name="adj" fmla="val 23077"/>
            </a:avLst>
          </a:prstGeom>
          <a:solidFill>
            <a:srgbClr val="173F36"/>
          </a:solidFill>
          <a:ln w="12700">
            <a:solidFill>
              <a:srgbClr val="173F36">
                <a:alpha val="0"/>
              </a:srgbClr>
            </a:solidFill>
            <a:prstDash val="solid"/>
          </a:ln>
        </p:spPr>
        <p:txBody>
          <a:bodyPr/>
          <a:lstStyle/>
          <a:p>
            <a:endParaRPr lang="pl-PL"/>
          </a:p>
        </p:txBody>
      </p:sp>
      <p:sp>
        <p:nvSpPr>
          <p:cNvPr id="12" name="Text 9"/>
          <p:cNvSpPr/>
          <p:nvPr/>
        </p:nvSpPr>
        <p:spPr>
          <a:xfrm>
            <a:off x="804672" y="2075688"/>
            <a:ext cx="3822192" cy="283464"/>
          </a:xfrm>
          <a:prstGeom prst="rect">
            <a:avLst/>
          </a:prstGeom>
          <a:noFill/>
          <a:ln/>
        </p:spPr>
        <p:txBody>
          <a:bodyPr wrap="square" lIns="0" tIns="0" rIns="0" bIns="0" rtlCol="0" anchor="ctr"/>
          <a:lstStyle/>
          <a:p>
            <a:pPr marL="0" indent="0">
              <a:buNone/>
            </a:pPr>
            <a:r>
              <a:rPr lang="pl-PL" altLang="en-US" sz="1700" b="1" dirty="0">
                <a:solidFill>
                  <a:srgbClr val="FFFFFF"/>
                </a:solidFill>
                <a:latin typeface="Lato" pitchFamily="34" charset="0"/>
                <a:ea typeface="Lato" pitchFamily="34" charset="-122"/>
                <a:cs typeface="Lato" pitchFamily="34" charset="-120"/>
              </a:rPr>
              <a:t>Wydatek</a:t>
            </a:r>
            <a:endParaRPr lang="pl-PL" sz="1700" dirty="0"/>
          </a:p>
        </p:txBody>
      </p:sp>
      <p:sp>
        <p:nvSpPr>
          <p:cNvPr id="13" name="Text 10"/>
          <p:cNvSpPr/>
          <p:nvPr/>
        </p:nvSpPr>
        <p:spPr>
          <a:xfrm>
            <a:off x="4864608" y="2075688"/>
            <a:ext cx="1554480" cy="283464"/>
          </a:xfrm>
          <a:prstGeom prst="rect">
            <a:avLst/>
          </a:prstGeom>
          <a:noFill/>
          <a:ln/>
        </p:spPr>
        <p:txBody>
          <a:bodyPr wrap="square" lIns="0" tIns="0" rIns="0" bIns="0" rtlCol="0" anchor="ctr"/>
          <a:lstStyle/>
          <a:p>
            <a:pPr marL="0" indent="0">
              <a:buNone/>
            </a:pPr>
            <a:r>
              <a:rPr lang="pl-PL" altLang="en-US" sz="1700" b="1" dirty="0">
                <a:solidFill>
                  <a:srgbClr val="FFFFFF"/>
                </a:solidFill>
                <a:latin typeface="Lato" pitchFamily="34" charset="0"/>
                <a:ea typeface="Lato" pitchFamily="34" charset="-122"/>
                <a:cs typeface="Lato" pitchFamily="34" charset="-120"/>
              </a:rPr>
              <a:t>Kalkulacja</a:t>
            </a:r>
            <a:endParaRPr lang="pl-PL" sz="1700" dirty="0"/>
          </a:p>
        </p:txBody>
      </p:sp>
      <p:sp>
        <p:nvSpPr>
          <p:cNvPr id="14" name="Text 11"/>
          <p:cNvSpPr/>
          <p:nvPr/>
        </p:nvSpPr>
        <p:spPr>
          <a:xfrm>
            <a:off x="6601968" y="2075688"/>
            <a:ext cx="1179576" cy="283464"/>
          </a:xfrm>
          <a:prstGeom prst="rect">
            <a:avLst/>
          </a:prstGeom>
          <a:noFill/>
          <a:ln/>
        </p:spPr>
        <p:txBody>
          <a:bodyPr wrap="square" lIns="0" tIns="0" rIns="0" bIns="0" rtlCol="0" anchor="ctr"/>
          <a:lstStyle/>
          <a:p>
            <a:pPr marL="0" indent="0" algn="r">
              <a:buNone/>
            </a:pPr>
            <a:r>
              <a:rPr lang="pl-PL" altLang="en-US" sz="1700" b="1" dirty="0">
                <a:solidFill>
                  <a:srgbClr val="FFFFFF"/>
                </a:solidFill>
                <a:latin typeface="Lato" pitchFamily="34" charset="0"/>
                <a:ea typeface="Lato" pitchFamily="34" charset="-122"/>
                <a:cs typeface="Lato" pitchFamily="34" charset="-120"/>
              </a:rPr>
              <a:t>Wartość</a:t>
            </a:r>
            <a:endParaRPr lang="pl-PL" sz="1700" dirty="0"/>
          </a:p>
        </p:txBody>
      </p:sp>
      <p:sp>
        <p:nvSpPr>
          <p:cNvPr id="15" name="Shape 12"/>
          <p:cNvSpPr/>
          <p:nvPr/>
        </p:nvSpPr>
        <p:spPr>
          <a:xfrm>
            <a:off x="621792" y="2569464"/>
            <a:ext cx="7434072" cy="429768"/>
          </a:xfrm>
          <a:prstGeom prst="roundRect">
            <a:avLst>
              <a:gd name="adj" fmla="val 25532"/>
            </a:avLst>
          </a:prstGeom>
          <a:solidFill>
            <a:srgbClr val="EAF2ED"/>
          </a:solidFill>
          <a:ln w="12700">
            <a:solidFill>
              <a:srgbClr val="EAF2ED">
                <a:alpha val="0"/>
              </a:srgbClr>
            </a:solidFill>
            <a:prstDash val="solid"/>
          </a:ln>
        </p:spPr>
        <p:txBody>
          <a:bodyPr/>
          <a:lstStyle/>
          <a:p>
            <a:endParaRPr lang="pl-PL"/>
          </a:p>
        </p:txBody>
      </p:sp>
      <p:sp>
        <p:nvSpPr>
          <p:cNvPr id="16" name="Text 13"/>
          <p:cNvSpPr/>
          <p:nvPr/>
        </p:nvSpPr>
        <p:spPr>
          <a:xfrm>
            <a:off x="804672" y="2633472"/>
            <a:ext cx="3858768" cy="256032"/>
          </a:xfrm>
          <a:prstGeom prst="rect">
            <a:avLst/>
          </a:prstGeom>
          <a:noFill/>
          <a:ln/>
        </p:spPr>
        <p:txBody>
          <a:bodyPr wrap="square" lIns="0" tIns="0" rIns="0" bIns="0" rtlCol="0" anchor="ctr"/>
          <a:lstStyle/>
          <a:p>
            <a:pPr marL="0" indent="0">
              <a:buNone/>
            </a:pPr>
            <a:r>
              <a:rPr lang="pl-PL" altLang="en-US" sz="1850" dirty="0">
                <a:solidFill>
                  <a:srgbClr val="173F36"/>
                </a:solidFill>
                <a:latin typeface="Lato" pitchFamily="34" charset="0"/>
                <a:ea typeface="Lato" pitchFamily="34" charset="-122"/>
                <a:cs typeface="Lato" pitchFamily="34" charset="-120"/>
              </a:rPr>
              <a:t>Materiały do pracy</a:t>
            </a:r>
            <a:endParaRPr lang="pl-PL" sz="1850" dirty="0"/>
          </a:p>
        </p:txBody>
      </p:sp>
      <p:sp>
        <p:nvSpPr>
          <p:cNvPr id="17" name="Text 14"/>
          <p:cNvSpPr/>
          <p:nvPr/>
        </p:nvSpPr>
        <p:spPr>
          <a:xfrm>
            <a:off x="4864608" y="2642616"/>
            <a:ext cx="1554480" cy="246888"/>
          </a:xfrm>
          <a:prstGeom prst="rect">
            <a:avLst/>
          </a:prstGeom>
          <a:noFill/>
          <a:ln/>
        </p:spPr>
        <p:txBody>
          <a:bodyPr wrap="square" lIns="0" tIns="0" rIns="0" bIns="0" rtlCol="0" anchor="ctr"/>
          <a:lstStyle/>
          <a:p>
            <a:pPr marL="0" indent="0">
              <a:buNone/>
            </a:pPr>
            <a:r>
              <a:rPr lang="pl-PL" altLang="en-US" sz="1780" dirty="0">
                <a:solidFill>
                  <a:srgbClr val="243C33"/>
                </a:solidFill>
                <a:latin typeface="Lato" pitchFamily="34" charset="0"/>
                <a:ea typeface="Lato" pitchFamily="34" charset="-122"/>
                <a:cs typeface="Lato" pitchFamily="34" charset="-120"/>
              </a:rPr>
              <a:t>5 × 40 zł</a:t>
            </a:r>
            <a:endParaRPr lang="pl-PL" sz="1780" dirty="0"/>
          </a:p>
        </p:txBody>
      </p:sp>
      <p:sp>
        <p:nvSpPr>
          <p:cNvPr id="18" name="Text 15"/>
          <p:cNvSpPr/>
          <p:nvPr/>
        </p:nvSpPr>
        <p:spPr>
          <a:xfrm>
            <a:off x="6583680" y="2642616"/>
            <a:ext cx="1197864" cy="246888"/>
          </a:xfrm>
          <a:prstGeom prst="rect">
            <a:avLst/>
          </a:prstGeom>
          <a:noFill/>
          <a:ln/>
        </p:spPr>
        <p:txBody>
          <a:bodyPr wrap="square" lIns="0" tIns="0" rIns="0" bIns="0" rtlCol="0" anchor="ctr"/>
          <a:lstStyle/>
          <a:p>
            <a:pPr marL="0" indent="0" algn="r">
              <a:buNone/>
            </a:pPr>
            <a:r>
              <a:rPr lang="pl-PL" altLang="en-US" sz="1800" b="1" dirty="0">
                <a:solidFill>
                  <a:srgbClr val="173F36"/>
                </a:solidFill>
                <a:latin typeface="Lato" pitchFamily="34" charset="0"/>
                <a:ea typeface="Lato" pitchFamily="34" charset="-122"/>
                <a:cs typeface="Lato" pitchFamily="34" charset="-120"/>
              </a:rPr>
              <a:t>200 zł</a:t>
            </a:r>
            <a:endParaRPr lang="pl-PL" sz="1800" dirty="0"/>
          </a:p>
        </p:txBody>
      </p:sp>
      <p:sp>
        <p:nvSpPr>
          <p:cNvPr id="19" name="Shape 16"/>
          <p:cNvSpPr/>
          <p:nvPr/>
        </p:nvSpPr>
        <p:spPr>
          <a:xfrm>
            <a:off x="621792" y="3044952"/>
            <a:ext cx="7434072" cy="429768"/>
          </a:xfrm>
          <a:prstGeom prst="roundRect">
            <a:avLst>
              <a:gd name="adj" fmla="val 25532"/>
            </a:avLst>
          </a:prstGeom>
          <a:solidFill>
            <a:srgbClr val="F5EEDD"/>
          </a:solidFill>
          <a:ln w="12700">
            <a:solidFill>
              <a:srgbClr val="F5EEDD">
                <a:alpha val="0"/>
              </a:srgbClr>
            </a:solidFill>
            <a:prstDash val="solid"/>
          </a:ln>
        </p:spPr>
        <p:txBody>
          <a:bodyPr/>
          <a:lstStyle/>
          <a:p>
            <a:endParaRPr lang="pl-PL"/>
          </a:p>
        </p:txBody>
      </p:sp>
      <p:sp>
        <p:nvSpPr>
          <p:cNvPr id="20" name="Text 17"/>
          <p:cNvSpPr/>
          <p:nvPr/>
        </p:nvSpPr>
        <p:spPr>
          <a:xfrm>
            <a:off x="804672" y="3108960"/>
            <a:ext cx="3858768" cy="256032"/>
          </a:xfrm>
          <a:prstGeom prst="rect">
            <a:avLst/>
          </a:prstGeom>
          <a:noFill/>
          <a:ln/>
        </p:spPr>
        <p:txBody>
          <a:bodyPr wrap="square" lIns="0" tIns="0" rIns="0" bIns="0" rtlCol="0" anchor="ctr"/>
          <a:lstStyle/>
          <a:p>
            <a:pPr marL="0" indent="0">
              <a:buNone/>
            </a:pPr>
            <a:r>
              <a:rPr lang="pl-PL" altLang="en-US" sz="1850" dirty="0">
                <a:solidFill>
                  <a:srgbClr val="173F36"/>
                </a:solidFill>
                <a:latin typeface="Lato" pitchFamily="34" charset="0"/>
                <a:ea typeface="Lato" pitchFamily="34" charset="-122"/>
                <a:cs typeface="Lato" pitchFamily="34" charset="-120"/>
              </a:rPr>
              <a:t>Plakaty</a:t>
            </a:r>
            <a:endParaRPr lang="pl-PL" sz="1850" dirty="0"/>
          </a:p>
        </p:txBody>
      </p:sp>
      <p:sp>
        <p:nvSpPr>
          <p:cNvPr id="21" name="Text 18"/>
          <p:cNvSpPr/>
          <p:nvPr/>
        </p:nvSpPr>
        <p:spPr>
          <a:xfrm>
            <a:off x="4864608" y="3118104"/>
            <a:ext cx="1554480" cy="246888"/>
          </a:xfrm>
          <a:prstGeom prst="rect">
            <a:avLst/>
          </a:prstGeom>
          <a:noFill/>
          <a:ln/>
        </p:spPr>
        <p:txBody>
          <a:bodyPr wrap="square" lIns="0" tIns="0" rIns="0" bIns="0" rtlCol="0" anchor="ctr"/>
          <a:lstStyle/>
          <a:p>
            <a:pPr marL="0" indent="0">
              <a:buNone/>
            </a:pPr>
            <a:r>
              <a:rPr lang="pl-PL" altLang="en-US" sz="1780" dirty="0">
                <a:solidFill>
                  <a:srgbClr val="243C33"/>
                </a:solidFill>
                <a:latin typeface="Lato" pitchFamily="34" charset="0"/>
                <a:ea typeface="Lato" pitchFamily="34" charset="-122"/>
                <a:cs typeface="Lato" pitchFamily="34" charset="-120"/>
              </a:rPr>
              <a:t>10 × 8 zł</a:t>
            </a:r>
            <a:endParaRPr lang="pl-PL" sz="1780" dirty="0"/>
          </a:p>
        </p:txBody>
      </p:sp>
      <p:sp>
        <p:nvSpPr>
          <p:cNvPr id="22" name="Text 19"/>
          <p:cNvSpPr/>
          <p:nvPr/>
        </p:nvSpPr>
        <p:spPr>
          <a:xfrm>
            <a:off x="6583680" y="3118104"/>
            <a:ext cx="1197864" cy="246888"/>
          </a:xfrm>
          <a:prstGeom prst="rect">
            <a:avLst/>
          </a:prstGeom>
          <a:noFill/>
          <a:ln/>
        </p:spPr>
        <p:txBody>
          <a:bodyPr wrap="square" lIns="0" tIns="0" rIns="0" bIns="0" rtlCol="0" anchor="ctr"/>
          <a:lstStyle/>
          <a:p>
            <a:pPr marL="0" indent="0" algn="r">
              <a:buNone/>
            </a:pPr>
            <a:r>
              <a:rPr lang="pl-PL" altLang="en-US" sz="1800" b="1" dirty="0">
                <a:solidFill>
                  <a:srgbClr val="173F36"/>
                </a:solidFill>
                <a:latin typeface="Lato" pitchFamily="34" charset="0"/>
                <a:ea typeface="Lato" pitchFamily="34" charset="-122"/>
                <a:cs typeface="Lato" pitchFamily="34" charset="-120"/>
              </a:rPr>
              <a:t>80 zł</a:t>
            </a:r>
            <a:endParaRPr lang="pl-PL" sz="1800" dirty="0"/>
          </a:p>
        </p:txBody>
      </p:sp>
      <p:sp>
        <p:nvSpPr>
          <p:cNvPr id="23" name="Shape 20"/>
          <p:cNvSpPr/>
          <p:nvPr/>
        </p:nvSpPr>
        <p:spPr>
          <a:xfrm>
            <a:off x="621792" y="3520440"/>
            <a:ext cx="7434072" cy="429768"/>
          </a:xfrm>
          <a:prstGeom prst="roundRect">
            <a:avLst>
              <a:gd name="adj" fmla="val 25532"/>
            </a:avLst>
          </a:prstGeom>
          <a:solidFill>
            <a:srgbClr val="EAF2ED"/>
          </a:solidFill>
          <a:ln w="12700">
            <a:solidFill>
              <a:srgbClr val="EAF2ED">
                <a:alpha val="0"/>
              </a:srgbClr>
            </a:solidFill>
            <a:prstDash val="solid"/>
          </a:ln>
        </p:spPr>
        <p:txBody>
          <a:bodyPr/>
          <a:lstStyle/>
          <a:p>
            <a:endParaRPr lang="pl-PL"/>
          </a:p>
        </p:txBody>
      </p:sp>
      <p:sp>
        <p:nvSpPr>
          <p:cNvPr id="24" name="Text 21"/>
          <p:cNvSpPr/>
          <p:nvPr/>
        </p:nvSpPr>
        <p:spPr>
          <a:xfrm>
            <a:off x="804672" y="3584448"/>
            <a:ext cx="3858768" cy="256032"/>
          </a:xfrm>
          <a:prstGeom prst="rect">
            <a:avLst/>
          </a:prstGeom>
          <a:noFill/>
          <a:ln/>
        </p:spPr>
        <p:txBody>
          <a:bodyPr wrap="square" lIns="0" tIns="0" rIns="0" bIns="0" rtlCol="0" anchor="ctr"/>
          <a:lstStyle/>
          <a:p>
            <a:pPr marL="0" indent="0">
              <a:buNone/>
            </a:pPr>
            <a:r>
              <a:rPr lang="pl-PL" altLang="en-US" sz="1850" dirty="0">
                <a:solidFill>
                  <a:srgbClr val="173F36"/>
                </a:solidFill>
                <a:latin typeface="Lato" pitchFamily="34" charset="0"/>
                <a:ea typeface="Lato" pitchFamily="34" charset="-122"/>
                <a:cs typeface="Lato" pitchFamily="34" charset="-120"/>
              </a:rPr>
              <a:t>Woda</a:t>
            </a:r>
            <a:endParaRPr lang="pl-PL" sz="1850" dirty="0"/>
          </a:p>
        </p:txBody>
      </p:sp>
      <p:sp>
        <p:nvSpPr>
          <p:cNvPr id="25" name="Text 22"/>
          <p:cNvSpPr/>
          <p:nvPr/>
        </p:nvSpPr>
        <p:spPr>
          <a:xfrm>
            <a:off x="4864608" y="3593592"/>
            <a:ext cx="1554480" cy="246888"/>
          </a:xfrm>
          <a:prstGeom prst="rect">
            <a:avLst/>
          </a:prstGeom>
          <a:noFill/>
          <a:ln/>
        </p:spPr>
        <p:txBody>
          <a:bodyPr wrap="square" lIns="0" tIns="0" rIns="0" bIns="0" rtlCol="0" anchor="ctr"/>
          <a:lstStyle/>
          <a:p>
            <a:pPr marL="0" indent="0">
              <a:buNone/>
            </a:pPr>
            <a:r>
              <a:rPr lang="pl-PL" altLang="en-US" sz="1780" dirty="0">
                <a:solidFill>
                  <a:srgbClr val="243C33"/>
                </a:solidFill>
                <a:latin typeface="Lato" pitchFamily="34" charset="0"/>
                <a:ea typeface="Lato" pitchFamily="34" charset="-122"/>
                <a:cs typeface="Lato" pitchFamily="34" charset="-120"/>
              </a:rPr>
              <a:t>20 × 4 zł</a:t>
            </a:r>
            <a:endParaRPr lang="pl-PL" sz="1780" dirty="0"/>
          </a:p>
        </p:txBody>
      </p:sp>
      <p:sp>
        <p:nvSpPr>
          <p:cNvPr id="26" name="Text 23"/>
          <p:cNvSpPr/>
          <p:nvPr/>
        </p:nvSpPr>
        <p:spPr>
          <a:xfrm>
            <a:off x="6583680" y="3593592"/>
            <a:ext cx="1197864" cy="246888"/>
          </a:xfrm>
          <a:prstGeom prst="rect">
            <a:avLst/>
          </a:prstGeom>
          <a:noFill/>
          <a:ln/>
        </p:spPr>
        <p:txBody>
          <a:bodyPr wrap="square" lIns="0" tIns="0" rIns="0" bIns="0" rtlCol="0" anchor="ctr"/>
          <a:lstStyle/>
          <a:p>
            <a:pPr marL="0" indent="0" algn="r">
              <a:buNone/>
            </a:pPr>
            <a:r>
              <a:rPr lang="pl-PL" altLang="en-US" sz="1800" b="1" dirty="0">
                <a:solidFill>
                  <a:srgbClr val="173F36"/>
                </a:solidFill>
                <a:latin typeface="Lato" pitchFamily="34" charset="0"/>
                <a:ea typeface="Lato" pitchFamily="34" charset="-122"/>
                <a:cs typeface="Lato" pitchFamily="34" charset="-120"/>
              </a:rPr>
              <a:t>80 zł</a:t>
            </a:r>
            <a:endParaRPr lang="pl-PL" sz="1800" dirty="0"/>
          </a:p>
        </p:txBody>
      </p:sp>
      <p:sp>
        <p:nvSpPr>
          <p:cNvPr id="27" name="Shape 24"/>
          <p:cNvSpPr/>
          <p:nvPr/>
        </p:nvSpPr>
        <p:spPr>
          <a:xfrm>
            <a:off x="621792" y="3995928"/>
            <a:ext cx="7434072" cy="429768"/>
          </a:xfrm>
          <a:prstGeom prst="roundRect">
            <a:avLst>
              <a:gd name="adj" fmla="val 25532"/>
            </a:avLst>
          </a:prstGeom>
          <a:solidFill>
            <a:srgbClr val="F5EEDD"/>
          </a:solidFill>
          <a:ln w="12700">
            <a:solidFill>
              <a:srgbClr val="F5EEDD">
                <a:alpha val="0"/>
              </a:srgbClr>
            </a:solidFill>
            <a:prstDash val="solid"/>
          </a:ln>
        </p:spPr>
        <p:txBody>
          <a:bodyPr/>
          <a:lstStyle/>
          <a:p>
            <a:endParaRPr lang="pl-PL"/>
          </a:p>
        </p:txBody>
      </p:sp>
      <p:sp>
        <p:nvSpPr>
          <p:cNvPr id="28" name="Text 25"/>
          <p:cNvSpPr/>
          <p:nvPr/>
        </p:nvSpPr>
        <p:spPr>
          <a:xfrm>
            <a:off x="804672" y="4059936"/>
            <a:ext cx="3858768" cy="256032"/>
          </a:xfrm>
          <a:prstGeom prst="rect">
            <a:avLst/>
          </a:prstGeom>
          <a:noFill/>
          <a:ln/>
        </p:spPr>
        <p:txBody>
          <a:bodyPr wrap="square" lIns="0" tIns="0" rIns="0" bIns="0" rtlCol="0" anchor="ctr"/>
          <a:lstStyle/>
          <a:p>
            <a:pPr marL="0" indent="0">
              <a:buNone/>
            </a:pPr>
            <a:r>
              <a:rPr lang="pl-PL" altLang="en-US" sz="1850" dirty="0">
                <a:solidFill>
                  <a:srgbClr val="173F36"/>
                </a:solidFill>
                <a:latin typeface="Lato" pitchFamily="34" charset="0"/>
                <a:ea typeface="Lato" pitchFamily="34" charset="-122"/>
                <a:cs typeface="Lato" pitchFamily="34" charset="-120"/>
              </a:rPr>
              <a:t>Nasiona i podłoże</a:t>
            </a:r>
            <a:endParaRPr lang="pl-PL" sz="1850" dirty="0"/>
          </a:p>
        </p:txBody>
      </p:sp>
      <p:sp>
        <p:nvSpPr>
          <p:cNvPr id="29" name="Text 26"/>
          <p:cNvSpPr/>
          <p:nvPr/>
        </p:nvSpPr>
        <p:spPr>
          <a:xfrm>
            <a:off x="4864608" y="4069080"/>
            <a:ext cx="1554480" cy="246888"/>
          </a:xfrm>
          <a:prstGeom prst="rect">
            <a:avLst/>
          </a:prstGeom>
          <a:noFill/>
          <a:ln/>
        </p:spPr>
        <p:txBody>
          <a:bodyPr wrap="square" lIns="0" tIns="0" rIns="0" bIns="0" rtlCol="0" anchor="ctr"/>
          <a:lstStyle/>
          <a:p>
            <a:pPr marL="0" indent="0">
              <a:buNone/>
            </a:pPr>
            <a:r>
              <a:rPr lang="pl-PL" altLang="en-US" sz="1780" dirty="0">
                <a:solidFill>
                  <a:srgbClr val="243C33"/>
                </a:solidFill>
                <a:latin typeface="Lato" pitchFamily="34" charset="0"/>
                <a:ea typeface="Lato" pitchFamily="34" charset="-122"/>
                <a:cs typeface="Lato" pitchFamily="34" charset="-120"/>
              </a:rPr>
              <a:t>6 × 25 zł</a:t>
            </a:r>
            <a:endParaRPr lang="pl-PL" sz="1780" dirty="0"/>
          </a:p>
        </p:txBody>
      </p:sp>
      <p:sp>
        <p:nvSpPr>
          <p:cNvPr id="30" name="Text 27"/>
          <p:cNvSpPr/>
          <p:nvPr/>
        </p:nvSpPr>
        <p:spPr>
          <a:xfrm>
            <a:off x="6583680" y="4069080"/>
            <a:ext cx="1197864" cy="246888"/>
          </a:xfrm>
          <a:prstGeom prst="rect">
            <a:avLst/>
          </a:prstGeom>
          <a:noFill/>
          <a:ln/>
        </p:spPr>
        <p:txBody>
          <a:bodyPr wrap="square" lIns="0" tIns="0" rIns="0" bIns="0" rtlCol="0" anchor="ctr"/>
          <a:lstStyle/>
          <a:p>
            <a:pPr marL="0" indent="0" algn="r">
              <a:buNone/>
            </a:pPr>
            <a:r>
              <a:rPr lang="pl-PL" altLang="en-US" sz="1800" b="1" dirty="0">
                <a:solidFill>
                  <a:srgbClr val="173F36"/>
                </a:solidFill>
                <a:latin typeface="Lato" pitchFamily="34" charset="0"/>
                <a:ea typeface="Lato" pitchFamily="34" charset="-122"/>
                <a:cs typeface="Lato" pitchFamily="34" charset="-120"/>
              </a:rPr>
              <a:t>150 zł</a:t>
            </a:r>
            <a:endParaRPr lang="pl-PL" sz="1800" dirty="0"/>
          </a:p>
        </p:txBody>
      </p:sp>
      <p:sp>
        <p:nvSpPr>
          <p:cNvPr id="31" name="Shape 28"/>
          <p:cNvSpPr/>
          <p:nvPr/>
        </p:nvSpPr>
        <p:spPr>
          <a:xfrm>
            <a:off x="621792" y="4471416"/>
            <a:ext cx="7434072" cy="429768"/>
          </a:xfrm>
          <a:prstGeom prst="roundRect">
            <a:avLst>
              <a:gd name="adj" fmla="val 25532"/>
            </a:avLst>
          </a:prstGeom>
          <a:solidFill>
            <a:srgbClr val="EAF2ED"/>
          </a:solidFill>
          <a:ln w="12700">
            <a:solidFill>
              <a:srgbClr val="EAF2ED">
                <a:alpha val="0"/>
              </a:srgbClr>
            </a:solidFill>
            <a:prstDash val="solid"/>
          </a:ln>
        </p:spPr>
        <p:txBody>
          <a:bodyPr/>
          <a:lstStyle/>
          <a:p>
            <a:endParaRPr lang="pl-PL"/>
          </a:p>
        </p:txBody>
      </p:sp>
      <p:sp>
        <p:nvSpPr>
          <p:cNvPr id="32" name="Text 29"/>
          <p:cNvSpPr/>
          <p:nvPr/>
        </p:nvSpPr>
        <p:spPr>
          <a:xfrm>
            <a:off x="804672" y="4535424"/>
            <a:ext cx="3858768" cy="256032"/>
          </a:xfrm>
          <a:prstGeom prst="rect">
            <a:avLst/>
          </a:prstGeom>
          <a:noFill/>
          <a:ln/>
        </p:spPr>
        <p:txBody>
          <a:bodyPr wrap="square" lIns="0" tIns="0" rIns="0" bIns="0" rtlCol="0" anchor="ctr"/>
          <a:lstStyle/>
          <a:p>
            <a:pPr marL="0" indent="0">
              <a:buNone/>
            </a:pPr>
            <a:r>
              <a:rPr lang="pl-PL" altLang="en-US" sz="1850" dirty="0">
                <a:solidFill>
                  <a:srgbClr val="173F36"/>
                </a:solidFill>
                <a:latin typeface="Lato" pitchFamily="34" charset="0"/>
                <a:ea typeface="Lato" pitchFamily="34" charset="-122"/>
                <a:cs typeface="Lato" pitchFamily="34" charset="-120"/>
              </a:rPr>
              <a:t>Dostępne oznaczenia</a:t>
            </a:r>
            <a:endParaRPr lang="pl-PL" sz="1850" dirty="0"/>
          </a:p>
        </p:txBody>
      </p:sp>
      <p:sp>
        <p:nvSpPr>
          <p:cNvPr id="33" name="Text 30"/>
          <p:cNvSpPr/>
          <p:nvPr/>
        </p:nvSpPr>
        <p:spPr>
          <a:xfrm>
            <a:off x="4864608" y="4544568"/>
            <a:ext cx="1554480" cy="246888"/>
          </a:xfrm>
          <a:prstGeom prst="rect">
            <a:avLst/>
          </a:prstGeom>
          <a:noFill/>
          <a:ln/>
        </p:spPr>
        <p:txBody>
          <a:bodyPr wrap="square" lIns="0" tIns="0" rIns="0" bIns="0" rtlCol="0" anchor="ctr"/>
          <a:lstStyle/>
          <a:p>
            <a:pPr marL="0" indent="0">
              <a:buNone/>
            </a:pPr>
            <a:r>
              <a:rPr lang="pl-PL" altLang="en-US" sz="1780" dirty="0">
                <a:solidFill>
                  <a:srgbClr val="243C33"/>
                </a:solidFill>
                <a:latin typeface="Lato" pitchFamily="34" charset="0"/>
                <a:ea typeface="Lato" pitchFamily="34" charset="-122"/>
                <a:cs typeface="Lato" pitchFamily="34" charset="-120"/>
              </a:rPr>
              <a:t>1 × 90 zł</a:t>
            </a:r>
            <a:endParaRPr lang="pl-PL" sz="1780" dirty="0"/>
          </a:p>
        </p:txBody>
      </p:sp>
      <p:sp>
        <p:nvSpPr>
          <p:cNvPr id="34" name="Text 31"/>
          <p:cNvSpPr/>
          <p:nvPr/>
        </p:nvSpPr>
        <p:spPr>
          <a:xfrm>
            <a:off x="6583680" y="4544568"/>
            <a:ext cx="1197864" cy="246888"/>
          </a:xfrm>
          <a:prstGeom prst="rect">
            <a:avLst/>
          </a:prstGeom>
          <a:noFill/>
          <a:ln/>
        </p:spPr>
        <p:txBody>
          <a:bodyPr wrap="square" lIns="0" tIns="0" rIns="0" bIns="0" rtlCol="0" anchor="ctr"/>
          <a:lstStyle/>
          <a:p>
            <a:pPr marL="0" indent="0" algn="r">
              <a:buNone/>
            </a:pPr>
            <a:r>
              <a:rPr lang="pl-PL" altLang="en-US" sz="1800" b="1" dirty="0">
                <a:solidFill>
                  <a:srgbClr val="173F36"/>
                </a:solidFill>
                <a:latin typeface="Lato" pitchFamily="34" charset="0"/>
                <a:ea typeface="Lato" pitchFamily="34" charset="-122"/>
                <a:cs typeface="Lato" pitchFamily="34" charset="-120"/>
              </a:rPr>
              <a:t>90 zł</a:t>
            </a:r>
            <a:endParaRPr lang="pl-PL" sz="1800" dirty="0"/>
          </a:p>
        </p:txBody>
      </p:sp>
      <p:sp>
        <p:nvSpPr>
          <p:cNvPr id="35" name="Shape 32"/>
          <p:cNvSpPr/>
          <p:nvPr/>
        </p:nvSpPr>
        <p:spPr>
          <a:xfrm>
            <a:off x="621792" y="4946904"/>
            <a:ext cx="7434072" cy="429768"/>
          </a:xfrm>
          <a:prstGeom prst="roundRect">
            <a:avLst>
              <a:gd name="adj" fmla="val 25532"/>
            </a:avLst>
          </a:prstGeom>
          <a:solidFill>
            <a:srgbClr val="F5EEDD"/>
          </a:solidFill>
          <a:ln w="12700">
            <a:solidFill>
              <a:srgbClr val="F5EEDD">
                <a:alpha val="0"/>
              </a:srgbClr>
            </a:solidFill>
            <a:prstDash val="solid"/>
          </a:ln>
        </p:spPr>
        <p:txBody>
          <a:bodyPr/>
          <a:lstStyle/>
          <a:p>
            <a:endParaRPr lang="pl-PL"/>
          </a:p>
        </p:txBody>
      </p:sp>
      <p:sp>
        <p:nvSpPr>
          <p:cNvPr id="36" name="Text 33"/>
          <p:cNvSpPr/>
          <p:nvPr/>
        </p:nvSpPr>
        <p:spPr>
          <a:xfrm>
            <a:off x="804672" y="5010912"/>
            <a:ext cx="3858768" cy="256032"/>
          </a:xfrm>
          <a:prstGeom prst="rect">
            <a:avLst/>
          </a:prstGeom>
          <a:noFill/>
          <a:ln/>
        </p:spPr>
        <p:txBody>
          <a:bodyPr wrap="square" lIns="0" tIns="0" rIns="0" bIns="0" rtlCol="0" anchor="ctr"/>
          <a:lstStyle/>
          <a:p>
            <a:pPr marL="0" indent="0">
              <a:buNone/>
            </a:pPr>
            <a:r>
              <a:rPr lang="pl-PL" altLang="en-US" sz="1850" dirty="0">
                <a:solidFill>
                  <a:srgbClr val="173F36"/>
                </a:solidFill>
                <a:latin typeface="Lato" pitchFamily="34" charset="0"/>
                <a:ea typeface="Lato" pitchFamily="34" charset="-122"/>
                <a:cs typeface="Lato" pitchFamily="34" charset="-120"/>
              </a:rPr>
              <a:t>Prowadzenie warsztatu</a:t>
            </a:r>
            <a:endParaRPr lang="pl-PL" sz="1850" dirty="0"/>
          </a:p>
        </p:txBody>
      </p:sp>
      <p:sp>
        <p:nvSpPr>
          <p:cNvPr id="37" name="Text 34"/>
          <p:cNvSpPr/>
          <p:nvPr/>
        </p:nvSpPr>
        <p:spPr>
          <a:xfrm>
            <a:off x="4864608" y="5020056"/>
            <a:ext cx="1554480" cy="246888"/>
          </a:xfrm>
          <a:prstGeom prst="rect">
            <a:avLst/>
          </a:prstGeom>
          <a:noFill/>
          <a:ln/>
        </p:spPr>
        <p:txBody>
          <a:bodyPr wrap="square" lIns="0" tIns="0" rIns="0" bIns="0" rtlCol="0" anchor="ctr"/>
          <a:lstStyle/>
          <a:p>
            <a:pPr marL="0" indent="0">
              <a:buNone/>
            </a:pPr>
            <a:r>
              <a:rPr lang="pl-PL" altLang="en-US" sz="1780" dirty="0">
                <a:solidFill>
                  <a:srgbClr val="243C33"/>
                </a:solidFill>
                <a:latin typeface="Lato" pitchFamily="34" charset="0"/>
                <a:ea typeface="Lato" pitchFamily="34" charset="-122"/>
                <a:cs typeface="Lato" pitchFamily="34" charset="-120"/>
              </a:rPr>
              <a:t>1 × 300 zł</a:t>
            </a:r>
            <a:endParaRPr lang="pl-PL" sz="1780" dirty="0"/>
          </a:p>
        </p:txBody>
      </p:sp>
      <p:sp>
        <p:nvSpPr>
          <p:cNvPr id="38" name="Text 35"/>
          <p:cNvSpPr/>
          <p:nvPr/>
        </p:nvSpPr>
        <p:spPr>
          <a:xfrm>
            <a:off x="6583680" y="5020056"/>
            <a:ext cx="1197864" cy="246888"/>
          </a:xfrm>
          <a:prstGeom prst="rect">
            <a:avLst/>
          </a:prstGeom>
          <a:noFill/>
          <a:ln/>
        </p:spPr>
        <p:txBody>
          <a:bodyPr wrap="square" lIns="0" tIns="0" rIns="0" bIns="0" rtlCol="0" anchor="ctr"/>
          <a:lstStyle/>
          <a:p>
            <a:pPr marL="0" indent="0" algn="r">
              <a:buNone/>
            </a:pPr>
            <a:r>
              <a:rPr lang="pl-PL" altLang="en-US" sz="1800" b="1" dirty="0">
                <a:solidFill>
                  <a:srgbClr val="173F36"/>
                </a:solidFill>
                <a:latin typeface="Lato" pitchFamily="34" charset="0"/>
                <a:ea typeface="Lato" pitchFamily="34" charset="-122"/>
                <a:cs typeface="Lato" pitchFamily="34" charset="-120"/>
              </a:rPr>
              <a:t>300 zł</a:t>
            </a:r>
            <a:endParaRPr lang="pl-PL" sz="1800" dirty="0"/>
          </a:p>
        </p:txBody>
      </p:sp>
      <p:sp>
        <p:nvSpPr>
          <p:cNvPr id="39" name="Shape 36"/>
          <p:cNvSpPr/>
          <p:nvPr/>
        </p:nvSpPr>
        <p:spPr>
          <a:xfrm>
            <a:off x="8330184" y="1993392"/>
            <a:ext cx="3236976" cy="3438144"/>
          </a:xfrm>
          <a:prstGeom prst="roundRect">
            <a:avLst>
              <a:gd name="adj" fmla="val 3390"/>
            </a:avLst>
          </a:prstGeom>
          <a:solidFill>
            <a:srgbClr val="173F36"/>
          </a:solidFill>
          <a:ln w="12700">
            <a:solidFill>
              <a:srgbClr val="173F36">
                <a:alpha val="0"/>
              </a:srgbClr>
            </a:solidFill>
            <a:prstDash val="solid"/>
          </a:ln>
        </p:spPr>
        <p:txBody>
          <a:bodyPr/>
          <a:lstStyle/>
          <a:p>
            <a:endParaRPr lang="pl-PL"/>
          </a:p>
        </p:txBody>
      </p:sp>
      <p:sp>
        <p:nvSpPr>
          <p:cNvPr id="40" name="Text 37"/>
          <p:cNvSpPr/>
          <p:nvPr/>
        </p:nvSpPr>
        <p:spPr>
          <a:xfrm>
            <a:off x="8595360" y="2423160"/>
            <a:ext cx="2679192" cy="722376"/>
          </a:xfrm>
          <a:prstGeom prst="rect">
            <a:avLst/>
          </a:prstGeom>
          <a:noFill/>
          <a:ln/>
        </p:spPr>
        <p:txBody>
          <a:bodyPr wrap="square" lIns="0" tIns="0" rIns="0" bIns="0" rtlCol="0" anchor="ctr"/>
          <a:lstStyle/>
          <a:p>
            <a:pPr marL="0" indent="0">
              <a:buNone/>
            </a:pPr>
            <a:r>
              <a:rPr lang="pl-PL" altLang="en-US" sz="4400" b="1" dirty="0">
                <a:solidFill>
                  <a:srgbClr val="FFFFFF"/>
                </a:solidFill>
                <a:latin typeface="Lato" pitchFamily="34" charset="0"/>
                <a:ea typeface="Lato" pitchFamily="34" charset="-122"/>
                <a:cs typeface="Lato" pitchFamily="34" charset="-120"/>
              </a:rPr>
              <a:t>900 zł</a:t>
            </a:r>
            <a:endParaRPr lang="pl-PL" sz="4400" dirty="0"/>
          </a:p>
        </p:txBody>
      </p:sp>
      <p:sp>
        <p:nvSpPr>
          <p:cNvPr id="41" name="Text 38"/>
          <p:cNvSpPr/>
          <p:nvPr/>
        </p:nvSpPr>
        <p:spPr>
          <a:xfrm>
            <a:off x="8613648" y="3218688"/>
            <a:ext cx="2642616" cy="310896"/>
          </a:xfrm>
          <a:prstGeom prst="rect">
            <a:avLst/>
          </a:prstGeom>
          <a:noFill/>
          <a:ln/>
        </p:spPr>
        <p:txBody>
          <a:bodyPr wrap="square" lIns="0" tIns="0" rIns="0" bIns="0" rtlCol="0" anchor="ctr"/>
          <a:lstStyle/>
          <a:p>
            <a:pPr marL="0" indent="0">
              <a:buNone/>
            </a:pPr>
            <a:r>
              <a:rPr lang="pl-PL" altLang="en-US" sz="1820" dirty="0">
                <a:solidFill>
                  <a:srgbClr val="DCEAE2"/>
                </a:solidFill>
                <a:latin typeface="Lato" pitchFamily="34" charset="0"/>
                <a:ea typeface="Lato" pitchFamily="34" charset="-122"/>
                <a:cs typeface="Lato" pitchFamily="34" charset="-120"/>
              </a:rPr>
              <a:t>planowane koszty</a:t>
            </a:r>
            <a:endParaRPr lang="pl-PL" sz="1820" dirty="0"/>
          </a:p>
        </p:txBody>
      </p:sp>
      <p:sp>
        <p:nvSpPr>
          <p:cNvPr id="42" name="Shape 39"/>
          <p:cNvSpPr/>
          <p:nvPr/>
        </p:nvSpPr>
        <p:spPr>
          <a:xfrm>
            <a:off x="8613648" y="3767328"/>
            <a:ext cx="2642616" cy="0"/>
          </a:xfrm>
          <a:prstGeom prst="line">
            <a:avLst/>
          </a:prstGeom>
          <a:noFill/>
          <a:ln w="12700">
            <a:solidFill>
              <a:srgbClr val="658776"/>
            </a:solidFill>
            <a:prstDash val="solid"/>
          </a:ln>
        </p:spPr>
        <p:txBody>
          <a:bodyPr/>
          <a:lstStyle/>
          <a:p>
            <a:endParaRPr lang="pl-PL"/>
          </a:p>
        </p:txBody>
      </p:sp>
      <p:sp>
        <p:nvSpPr>
          <p:cNvPr id="43" name="Text 40"/>
          <p:cNvSpPr/>
          <p:nvPr/>
        </p:nvSpPr>
        <p:spPr>
          <a:xfrm>
            <a:off x="8613648" y="4096512"/>
            <a:ext cx="2642616" cy="612648"/>
          </a:xfrm>
          <a:prstGeom prst="rect">
            <a:avLst/>
          </a:prstGeom>
          <a:noFill/>
          <a:ln/>
        </p:spPr>
        <p:txBody>
          <a:bodyPr wrap="square" lIns="0" tIns="0" rIns="0" bIns="0" rtlCol="0" anchor="ctr"/>
          <a:lstStyle/>
          <a:p>
            <a:pPr marL="0" indent="0">
              <a:buNone/>
            </a:pPr>
            <a:r>
              <a:rPr lang="pl-PL" altLang="en-US" sz="3400" b="1" dirty="0">
                <a:solidFill>
                  <a:srgbClr val="FFFFFF"/>
                </a:solidFill>
                <a:latin typeface="Lato" pitchFamily="34" charset="0"/>
                <a:ea typeface="Lato" pitchFamily="34" charset="-122"/>
                <a:cs typeface="Lato" pitchFamily="34" charset="-120"/>
              </a:rPr>
              <a:t>100 zł</a:t>
            </a:r>
            <a:endParaRPr lang="pl-PL" sz="3400" dirty="0"/>
          </a:p>
        </p:txBody>
      </p:sp>
      <p:sp>
        <p:nvSpPr>
          <p:cNvPr id="44" name="Text 41"/>
          <p:cNvSpPr/>
          <p:nvPr/>
        </p:nvSpPr>
        <p:spPr>
          <a:xfrm>
            <a:off x="8613648" y="4837176"/>
            <a:ext cx="2642616" cy="292608"/>
          </a:xfrm>
          <a:prstGeom prst="rect">
            <a:avLst/>
          </a:prstGeom>
          <a:noFill/>
          <a:ln/>
        </p:spPr>
        <p:txBody>
          <a:bodyPr wrap="square" lIns="0" tIns="0" rIns="0" bIns="0" rtlCol="0" anchor="ctr"/>
          <a:lstStyle/>
          <a:p>
            <a:pPr marL="0" indent="0">
              <a:buNone/>
            </a:pPr>
            <a:r>
              <a:rPr lang="pl-PL" altLang="en-US" sz="1780" dirty="0">
                <a:solidFill>
                  <a:srgbClr val="DCEAE2"/>
                </a:solidFill>
                <a:latin typeface="Lato" pitchFamily="34" charset="0"/>
                <a:ea typeface="Lato" pitchFamily="34" charset="-122"/>
                <a:cs typeface="Lato" pitchFamily="34" charset="-120"/>
              </a:rPr>
              <a:t>pozostaje na zmiany</a:t>
            </a:r>
            <a:endParaRPr lang="pl-PL" sz="1780" dirty="0"/>
          </a:p>
        </p:txBody>
      </p:sp>
      <p:sp>
        <p:nvSpPr>
          <p:cNvPr id="45" name="Shape 42"/>
          <p:cNvSpPr/>
          <p:nvPr/>
        </p:nvSpPr>
        <p:spPr>
          <a:xfrm>
            <a:off x="612648" y="5660136"/>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46" name="Text 43"/>
          <p:cNvSpPr/>
          <p:nvPr/>
        </p:nvSpPr>
        <p:spPr>
          <a:xfrm>
            <a:off x="822960" y="5733288"/>
            <a:ext cx="10533888" cy="347472"/>
          </a:xfrm>
          <a:prstGeom prst="rect">
            <a:avLst/>
          </a:prstGeom>
          <a:noFill/>
          <a:ln/>
        </p:spPr>
        <p:txBody>
          <a:bodyPr wrap="square" lIns="0" tIns="0" rIns="0" bIns="0" rtlCol="0" anchor="ctr"/>
          <a:lstStyle/>
          <a:p>
            <a:pPr marL="0" indent="0">
              <a:buNone/>
            </a:pPr>
            <a:r>
              <a:rPr lang="pl-PL" altLang="en-US" sz="1880" dirty="0">
                <a:solidFill>
                  <a:srgbClr val="173F36"/>
                </a:solidFill>
                <a:latin typeface="Lato" pitchFamily="34" charset="0"/>
                <a:ea typeface="Lato" pitchFamily="34" charset="-122"/>
                <a:cs typeface="Lato" pitchFamily="34" charset="-120"/>
              </a:rPr>
              <a:t>Przykład warsztatu dla 20 osób. Wszystkie ceny są fikcyjne.</a:t>
            </a:r>
            <a:endParaRPr lang="pl-PL" sz="188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MODUŁ 4B · DECYZJA POD OGRANICZENIEM</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Plan się zmienił. Co wybieramy?</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W PAKIECIE: K20–K21</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30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Text 8"/>
          <p:cNvSpPr/>
          <p:nvPr/>
        </p:nvSpPr>
        <p:spPr>
          <a:xfrm>
            <a:off x="804672" y="1993392"/>
            <a:ext cx="10561320" cy="475488"/>
          </a:xfrm>
          <a:prstGeom prst="rect">
            <a:avLst/>
          </a:prstGeom>
          <a:noFill/>
          <a:ln/>
        </p:spPr>
        <p:txBody>
          <a:bodyPr wrap="square" lIns="0" tIns="0" rIns="0" bIns="0" rtlCol="0" anchor="ctr"/>
          <a:lstStyle/>
          <a:p>
            <a:pPr marL="0" indent="0">
              <a:buNone/>
            </a:pPr>
            <a:r>
              <a:rPr lang="pl-PL" altLang="en-US" sz="2500" dirty="0">
                <a:solidFill>
                  <a:srgbClr val="567368"/>
                </a:solidFill>
                <a:latin typeface="Lato" pitchFamily="34" charset="0"/>
                <a:ea typeface="Lato" pitchFamily="34" charset="-122"/>
                <a:cs typeface="Lato" pitchFamily="34" charset="-120"/>
              </a:rPr>
              <a:t>Prowadzenie warsztatu drożeje o 150 zł.</a:t>
            </a:r>
            <a:endParaRPr lang="pl-PL" sz="2500" dirty="0"/>
          </a:p>
        </p:txBody>
      </p:sp>
      <p:sp>
        <p:nvSpPr>
          <p:cNvPr id="12" name="Shape 9"/>
          <p:cNvSpPr/>
          <p:nvPr/>
        </p:nvSpPr>
        <p:spPr>
          <a:xfrm>
            <a:off x="621792" y="2834640"/>
            <a:ext cx="3502152" cy="1627632"/>
          </a:xfrm>
          <a:prstGeom prst="roundRect">
            <a:avLst>
              <a:gd name="adj" fmla="val 6742"/>
            </a:avLst>
          </a:prstGeom>
          <a:solidFill>
            <a:srgbClr val="EAF2ED"/>
          </a:solidFill>
          <a:ln w="12700">
            <a:solidFill>
              <a:srgbClr val="EAF2ED">
                <a:alpha val="0"/>
              </a:srgbClr>
            </a:solidFill>
            <a:prstDash val="solid"/>
          </a:ln>
        </p:spPr>
        <p:txBody>
          <a:bodyPr/>
          <a:lstStyle/>
          <a:p>
            <a:endParaRPr lang="pl-PL"/>
          </a:p>
        </p:txBody>
      </p:sp>
      <p:sp>
        <p:nvSpPr>
          <p:cNvPr id="13" name="Text 10"/>
          <p:cNvSpPr/>
          <p:nvPr/>
        </p:nvSpPr>
        <p:spPr>
          <a:xfrm>
            <a:off x="804672" y="3127248"/>
            <a:ext cx="3136392" cy="594360"/>
          </a:xfrm>
          <a:prstGeom prst="rect">
            <a:avLst/>
          </a:prstGeom>
          <a:noFill/>
          <a:ln/>
        </p:spPr>
        <p:txBody>
          <a:bodyPr wrap="square" lIns="0" tIns="0" rIns="0" bIns="0" rtlCol="0" anchor="ctr"/>
          <a:lstStyle/>
          <a:p>
            <a:pPr marL="0" indent="0" algn="ctr">
              <a:buNone/>
            </a:pPr>
            <a:r>
              <a:rPr lang="pl-PL" altLang="en-US" sz="4300" b="1" dirty="0">
                <a:solidFill>
                  <a:srgbClr val="173F36"/>
                </a:solidFill>
                <a:latin typeface="Lato" pitchFamily="34" charset="0"/>
                <a:ea typeface="Lato" pitchFamily="34" charset="-122"/>
                <a:cs typeface="Lato" pitchFamily="34" charset="-120"/>
              </a:rPr>
              <a:t>900 zł</a:t>
            </a:r>
            <a:endParaRPr lang="pl-PL" sz="4300" dirty="0"/>
          </a:p>
        </p:txBody>
      </p:sp>
      <p:sp>
        <p:nvSpPr>
          <p:cNvPr id="14" name="Text 11"/>
          <p:cNvSpPr/>
          <p:nvPr/>
        </p:nvSpPr>
        <p:spPr>
          <a:xfrm>
            <a:off x="804672" y="3922776"/>
            <a:ext cx="3136392" cy="256032"/>
          </a:xfrm>
          <a:prstGeom prst="rect">
            <a:avLst/>
          </a:prstGeom>
          <a:noFill/>
          <a:ln/>
        </p:spPr>
        <p:txBody>
          <a:bodyPr wrap="square" lIns="0" tIns="0" rIns="0" bIns="0" rtlCol="0" anchor="ctr"/>
          <a:lstStyle/>
          <a:p>
            <a:pPr marL="0" indent="0" algn="ctr">
              <a:buNone/>
            </a:pPr>
            <a:r>
              <a:rPr lang="pl-PL" altLang="en-US" sz="1780" dirty="0">
                <a:solidFill>
                  <a:srgbClr val="567368"/>
                </a:solidFill>
                <a:latin typeface="Lato" pitchFamily="34" charset="0"/>
                <a:ea typeface="Lato" pitchFamily="34" charset="-122"/>
                <a:cs typeface="Lato" pitchFamily="34" charset="-120"/>
              </a:rPr>
              <a:t>poprzedni plan</a:t>
            </a:r>
            <a:endParaRPr lang="pl-PL" sz="1780" dirty="0"/>
          </a:p>
        </p:txBody>
      </p:sp>
      <p:sp>
        <p:nvSpPr>
          <p:cNvPr id="15" name="Shape 12"/>
          <p:cNvSpPr/>
          <p:nvPr/>
        </p:nvSpPr>
        <p:spPr>
          <a:xfrm>
            <a:off x="4347972" y="2834640"/>
            <a:ext cx="3502152" cy="1627632"/>
          </a:xfrm>
          <a:prstGeom prst="roundRect">
            <a:avLst>
              <a:gd name="adj" fmla="val 6742"/>
            </a:avLst>
          </a:prstGeom>
          <a:solidFill>
            <a:srgbClr val="EAF2ED"/>
          </a:solidFill>
          <a:ln w="12700">
            <a:solidFill>
              <a:srgbClr val="EAF2ED">
                <a:alpha val="0"/>
              </a:srgbClr>
            </a:solidFill>
            <a:prstDash val="solid"/>
          </a:ln>
        </p:spPr>
        <p:txBody>
          <a:bodyPr/>
          <a:lstStyle/>
          <a:p>
            <a:endParaRPr lang="pl-PL"/>
          </a:p>
        </p:txBody>
      </p:sp>
      <p:sp>
        <p:nvSpPr>
          <p:cNvPr id="16" name="Text 13"/>
          <p:cNvSpPr/>
          <p:nvPr/>
        </p:nvSpPr>
        <p:spPr>
          <a:xfrm>
            <a:off x="4530852" y="3127248"/>
            <a:ext cx="3136392" cy="594360"/>
          </a:xfrm>
          <a:prstGeom prst="rect">
            <a:avLst/>
          </a:prstGeom>
          <a:noFill/>
          <a:ln/>
        </p:spPr>
        <p:txBody>
          <a:bodyPr wrap="square" lIns="0" tIns="0" rIns="0" bIns="0" rtlCol="0" anchor="ctr"/>
          <a:lstStyle/>
          <a:p>
            <a:pPr marL="0" indent="0" algn="ctr">
              <a:buNone/>
            </a:pPr>
            <a:r>
              <a:rPr lang="pl-PL" altLang="en-US" sz="4300" b="1" dirty="0">
                <a:solidFill>
                  <a:srgbClr val="173F36"/>
                </a:solidFill>
                <a:latin typeface="Lato" pitchFamily="34" charset="0"/>
                <a:ea typeface="Lato" pitchFamily="34" charset="-122"/>
                <a:cs typeface="Lato" pitchFamily="34" charset="-120"/>
              </a:rPr>
              <a:t>+ 150 zł</a:t>
            </a:r>
            <a:endParaRPr lang="pl-PL" sz="4300" dirty="0"/>
          </a:p>
        </p:txBody>
      </p:sp>
      <p:sp>
        <p:nvSpPr>
          <p:cNvPr id="17" name="Text 14"/>
          <p:cNvSpPr/>
          <p:nvPr/>
        </p:nvSpPr>
        <p:spPr>
          <a:xfrm>
            <a:off x="4530852" y="3922776"/>
            <a:ext cx="3136392" cy="256032"/>
          </a:xfrm>
          <a:prstGeom prst="rect">
            <a:avLst/>
          </a:prstGeom>
          <a:noFill/>
          <a:ln/>
        </p:spPr>
        <p:txBody>
          <a:bodyPr wrap="square" lIns="0" tIns="0" rIns="0" bIns="0" rtlCol="0" anchor="ctr"/>
          <a:lstStyle/>
          <a:p>
            <a:pPr marL="0" indent="0" algn="ctr">
              <a:buNone/>
            </a:pPr>
            <a:r>
              <a:rPr lang="pl-PL" altLang="en-US" sz="1780" dirty="0">
                <a:solidFill>
                  <a:srgbClr val="567368"/>
                </a:solidFill>
                <a:latin typeface="Lato" pitchFamily="34" charset="0"/>
                <a:ea typeface="Lato" pitchFamily="34" charset="-122"/>
                <a:cs typeface="Lato" pitchFamily="34" charset="-120"/>
              </a:rPr>
              <a:t>zmiana ceny</a:t>
            </a:r>
            <a:endParaRPr lang="pl-PL" sz="1780" dirty="0"/>
          </a:p>
        </p:txBody>
      </p:sp>
      <p:sp>
        <p:nvSpPr>
          <p:cNvPr id="18" name="Shape 15"/>
          <p:cNvSpPr/>
          <p:nvPr/>
        </p:nvSpPr>
        <p:spPr>
          <a:xfrm>
            <a:off x="8074152" y="2834640"/>
            <a:ext cx="3502152" cy="1627632"/>
          </a:xfrm>
          <a:prstGeom prst="roundRect">
            <a:avLst>
              <a:gd name="adj" fmla="val 6742"/>
            </a:avLst>
          </a:prstGeom>
          <a:solidFill>
            <a:srgbClr val="F7ECE6"/>
          </a:solidFill>
          <a:ln w="12700">
            <a:solidFill>
              <a:srgbClr val="F7ECE6">
                <a:alpha val="0"/>
              </a:srgbClr>
            </a:solidFill>
            <a:prstDash val="solid"/>
          </a:ln>
        </p:spPr>
        <p:txBody>
          <a:bodyPr/>
          <a:lstStyle/>
          <a:p>
            <a:endParaRPr lang="pl-PL"/>
          </a:p>
        </p:txBody>
      </p:sp>
      <p:sp>
        <p:nvSpPr>
          <p:cNvPr id="19" name="Text 16"/>
          <p:cNvSpPr/>
          <p:nvPr/>
        </p:nvSpPr>
        <p:spPr>
          <a:xfrm>
            <a:off x="8257032" y="3127248"/>
            <a:ext cx="3136392" cy="594360"/>
          </a:xfrm>
          <a:prstGeom prst="rect">
            <a:avLst/>
          </a:prstGeom>
          <a:noFill/>
          <a:ln/>
        </p:spPr>
        <p:txBody>
          <a:bodyPr wrap="square" lIns="0" tIns="0" rIns="0" bIns="0" rtlCol="0" anchor="ctr"/>
          <a:lstStyle/>
          <a:p>
            <a:pPr marL="0" indent="0" algn="ctr">
              <a:buNone/>
            </a:pPr>
            <a:r>
              <a:rPr lang="pl-PL" altLang="en-US" sz="4300" b="1" dirty="0">
                <a:solidFill>
                  <a:srgbClr val="A75D47"/>
                </a:solidFill>
                <a:latin typeface="Lato" pitchFamily="34" charset="0"/>
                <a:ea typeface="Lato" pitchFamily="34" charset="-122"/>
                <a:cs typeface="Lato" pitchFamily="34" charset="-120"/>
              </a:rPr>
              <a:t>1050 zł</a:t>
            </a:r>
            <a:endParaRPr lang="pl-PL" sz="4300" dirty="0"/>
          </a:p>
        </p:txBody>
      </p:sp>
      <p:sp>
        <p:nvSpPr>
          <p:cNvPr id="20" name="Text 17"/>
          <p:cNvSpPr/>
          <p:nvPr/>
        </p:nvSpPr>
        <p:spPr>
          <a:xfrm>
            <a:off x="8257032" y="3922776"/>
            <a:ext cx="3136392" cy="256032"/>
          </a:xfrm>
          <a:prstGeom prst="rect">
            <a:avLst/>
          </a:prstGeom>
          <a:noFill/>
          <a:ln/>
        </p:spPr>
        <p:txBody>
          <a:bodyPr wrap="square" lIns="0" tIns="0" rIns="0" bIns="0" rtlCol="0" anchor="ctr"/>
          <a:lstStyle/>
          <a:p>
            <a:pPr marL="0" indent="0" algn="ctr">
              <a:buNone/>
            </a:pPr>
            <a:r>
              <a:rPr lang="pl-PL" altLang="en-US" sz="1780" dirty="0">
                <a:solidFill>
                  <a:srgbClr val="567368"/>
                </a:solidFill>
                <a:latin typeface="Lato" pitchFamily="34" charset="0"/>
                <a:ea typeface="Lato" pitchFamily="34" charset="-122"/>
                <a:cs typeface="Lato" pitchFamily="34" charset="-120"/>
              </a:rPr>
              <a:t>nowy koszt</a:t>
            </a:r>
            <a:endParaRPr lang="pl-PL" sz="1780" dirty="0"/>
          </a:p>
        </p:txBody>
      </p:sp>
      <p:sp>
        <p:nvSpPr>
          <p:cNvPr id="21" name="Text 18"/>
          <p:cNvSpPr/>
          <p:nvPr/>
        </p:nvSpPr>
        <p:spPr>
          <a:xfrm>
            <a:off x="841248" y="4828032"/>
            <a:ext cx="10442448" cy="530352"/>
          </a:xfrm>
          <a:prstGeom prst="rect">
            <a:avLst/>
          </a:prstGeom>
          <a:noFill/>
          <a:ln/>
        </p:spPr>
        <p:txBody>
          <a:bodyPr wrap="square" lIns="0" tIns="0" rIns="0" bIns="0" rtlCol="0" anchor="ctr"/>
          <a:lstStyle/>
          <a:p>
            <a:pPr marL="0" indent="0" algn="ctr">
              <a:buNone/>
            </a:pPr>
            <a:r>
              <a:rPr lang="pl-PL" altLang="en-US" sz="3000" b="1" dirty="0">
                <a:solidFill>
                  <a:srgbClr val="A75D47"/>
                </a:solidFill>
                <a:latin typeface="Lato" pitchFamily="34" charset="0"/>
                <a:ea typeface="Lato" pitchFamily="34" charset="-122"/>
                <a:cs typeface="Lato" pitchFamily="34" charset="-120"/>
              </a:rPr>
              <a:t>Limit: 1000 zł. Brakuje nam 50 zł.</a:t>
            </a:r>
            <a:endParaRPr lang="pl-PL" sz="3000" dirty="0"/>
          </a:p>
        </p:txBody>
      </p:sp>
      <p:sp>
        <p:nvSpPr>
          <p:cNvPr id="22" name="Shape 19"/>
          <p:cNvSpPr/>
          <p:nvPr/>
        </p:nvSpPr>
        <p:spPr>
          <a:xfrm>
            <a:off x="612648" y="5632704"/>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23" name="Text 20"/>
          <p:cNvSpPr/>
          <p:nvPr/>
        </p:nvSpPr>
        <p:spPr>
          <a:xfrm>
            <a:off x="822960" y="5705856"/>
            <a:ext cx="10533888" cy="347472"/>
          </a:xfrm>
          <a:prstGeom prst="rect">
            <a:avLst/>
          </a:prstGeom>
          <a:noFill/>
          <a:ln/>
        </p:spPr>
        <p:txBody>
          <a:bodyPr wrap="square" lIns="0" tIns="0" rIns="0" bIns="0" rtlCol="0" anchor="ctr"/>
          <a:lstStyle/>
          <a:p>
            <a:pPr marL="0" indent="0">
              <a:buNone/>
            </a:pPr>
            <a:r>
              <a:rPr lang="pl-PL" altLang="en-US" sz="1900" dirty="0">
                <a:solidFill>
                  <a:srgbClr val="173F36"/>
                </a:solidFill>
                <a:latin typeface="Lato" pitchFamily="34" charset="0"/>
                <a:ea typeface="Lato" pitchFamily="34" charset="-122"/>
                <a:cs typeface="Lato" pitchFamily="34" charset="-120"/>
              </a:rPr>
              <a:t>Co zmienimy, żeby zachować cel i uwzględnić potrzeby uczestników?</a:t>
            </a:r>
            <a:endParaRPr lang="pl-PL" sz="1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MODUŁ 4B · JEDEN Z MOŻLIWYCH WARIANTÓW</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Naprawiamy plan. Uwzględniamy ludzi.</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W PAKIECIE: K20–K21</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31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621792" y="2039112"/>
            <a:ext cx="10954512" cy="1078992"/>
          </a:xfrm>
          <a:prstGeom prst="roundRect">
            <a:avLst>
              <a:gd name="adj" fmla="val 10169"/>
            </a:avLst>
          </a:prstGeom>
          <a:solidFill>
            <a:srgbClr val="173F36"/>
          </a:solidFill>
          <a:ln w="12700">
            <a:solidFill>
              <a:srgbClr val="173F36">
                <a:alpha val="0"/>
              </a:srgbClr>
            </a:solidFill>
            <a:prstDash val="solid"/>
          </a:ln>
        </p:spPr>
        <p:txBody>
          <a:bodyPr/>
          <a:lstStyle/>
          <a:p>
            <a:endParaRPr lang="pl-PL"/>
          </a:p>
        </p:txBody>
      </p:sp>
      <p:sp>
        <p:nvSpPr>
          <p:cNvPr id="12" name="Text 9"/>
          <p:cNvSpPr/>
          <p:nvPr/>
        </p:nvSpPr>
        <p:spPr>
          <a:xfrm>
            <a:off x="896112" y="2276856"/>
            <a:ext cx="10405872" cy="585216"/>
          </a:xfrm>
          <a:prstGeom prst="rect">
            <a:avLst/>
          </a:prstGeom>
          <a:noFill/>
          <a:ln/>
        </p:spPr>
        <p:txBody>
          <a:bodyPr wrap="square" lIns="0" tIns="0" rIns="0" bIns="0" rtlCol="0" anchor="ctr"/>
          <a:lstStyle/>
          <a:p>
            <a:pPr marL="0" indent="0" algn="ctr">
              <a:buNone/>
            </a:pPr>
            <a:r>
              <a:rPr lang="pl-PL" altLang="en-US" sz="3900" b="1" dirty="0">
                <a:solidFill>
                  <a:srgbClr val="FFFFFF"/>
                </a:solidFill>
                <a:latin typeface="Lato" pitchFamily="34" charset="0"/>
                <a:ea typeface="Lato" pitchFamily="34" charset="-122"/>
                <a:cs typeface="Lato" pitchFamily="34" charset="-120"/>
              </a:rPr>
              <a:t>900 zł + 150 zł − 56 zł = 994 zł</a:t>
            </a:r>
            <a:endParaRPr lang="pl-PL" sz="3900" dirty="0"/>
          </a:p>
        </p:txBody>
      </p:sp>
      <p:sp>
        <p:nvSpPr>
          <p:cNvPr id="13" name="Shape 10"/>
          <p:cNvSpPr/>
          <p:nvPr/>
        </p:nvSpPr>
        <p:spPr>
          <a:xfrm>
            <a:off x="621792" y="3401568"/>
            <a:ext cx="6848856" cy="1929384"/>
          </a:xfrm>
          <a:prstGeom prst="roundRect">
            <a:avLst>
              <a:gd name="adj" fmla="val 5687"/>
            </a:avLst>
          </a:prstGeom>
          <a:solidFill>
            <a:srgbClr val="EAF2ED"/>
          </a:solidFill>
          <a:ln w="12700">
            <a:solidFill>
              <a:srgbClr val="EAF2ED">
                <a:alpha val="0"/>
              </a:srgbClr>
            </a:solidFill>
            <a:prstDash val="solid"/>
          </a:ln>
        </p:spPr>
        <p:txBody>
          <a:bodyPr/>
          <a:lstStyle/>
          <a:p>
            <a:endParaRPr lang="pl-PL"/>
          </a:p>
        </p:txBody>
      </p:sp>
      <p:sp>
        <p:nvSpPr>
          <p:cNvPr id="14" name="Text 11"/>
          <p:cNvSpPr/>
          <p:nvPr/>
        </p:nvSpPr>
        <p:spPr>
          <a:xfrm>
            <a:off x="896112" y="3694176"/>
            <a:ext cx="6300216" cy="512064"/>
          </a:xfrm>
          <a:prstGeom prst="rect">
            <a:avLst/>
          </a:prstGeom>
          <a:noFill/>
          <a:ln/>
        </p:spPr>
        <p:txBody>
          <a:bodyPr wrap="square" lIns="0" tIns="0" rIns="0" bIns="0" rtlCol="0" anchor="ctr"/>
          <a:lstStyle/>
          <a:p>
            <a:pPr marL="0" indent="0">
              <a:buNone/>
            </a:pPr>
            <a:r>
              <a:rPr lang="pl-PL" altLang="en-US" sz="3000" b="1" dirty="0">
                <a:solidFill>
                  <a:srgbClr val="173F36"/>
                </a:solidFill>
                <a:latin typeface="Lato" pitchFamily="34" charset="0"/>
                <a:ea typeface="Lato" pitchFamily="34" charset="-122"/>
                <a:cs typeface="Lato" pitchFamily="34" charset="-120"/>
              </a:rPr>
              <a:t>7 plakatów × 8 zł = 56 zł</a:t>
            </a:r>
            <a:endParaRPr lang="pl-PL" sz="3000" dirty="0"/>
          </a:p>
        </p:txBody>
      </p:sp>
      <p:sp>
        <p:nvSpPr>
          <p:cNvPr id="15" name="Text 12"/>
          <p:cNvSpPr/>
          <p:nvPr/>
        </p:nvSpPr>
        <p:spPr>
          <a:xfrm>
            <a:off x="905256" y="4535424"/>
            <a:ext cx="6281928" cy="466344"/>
          </a:xfrm>
          <a:prstGeom prst="rect">
            <a:avLst/>
          </a:prstGeom>
          <a:noFill/>
          <a:ln/>
        </p:spPr>
        <p:txBody>
          <a:bodyPr wrap="square" lIns="0" tIns="0" rIns="0" bIns="0" rtlCol="0" anchor="ctr"/>
          <a:lstStyle/>
          <a:p>
            <a:pPr marL="0" indent="0">
              <a:buNone/>
            </a:pPr>
            <a:r>
              <a:rPr lang="pl-PL" altLang="en-US" sz="2200" dirty="0">
                <a:solidFill>
                  <a:srgbClr val="567368"/>
                </a:solidFill>
                <a:latin typeface="Lato" pitchFamily="34" charset="0"/>
                <a:ea typeface="Lato" pitchFamily="34" charset="-122"/>
                <a:cs typeface="Lato" pitchFamily="34" charset="-120"/>
              </a:rPr>
              <a:t>Oznaczenia dostępności pozostają w planie.</a:t>
            </a:r>
            <a:endParaRPr lang="pl-PL" sz="2200" dirty="0"/>
          </a:p>
        </p:txBody>
      </p:sp>
      <p:sp>
        <p:nvSpPr>
          <p:cNvPr id="16" name="Shape 13"/>
          <p:cNvSpPr/>
          <p:nvPr/>
        </p:nvSpPr>
        <p:spPr>
          <a:xfrm>
            <a:off x="7754112" y="3401568"/>
            <a:ext cx="3813048" cy="1929384"/>
          </a:xfrm>
          <a:prstGeom prst="roundRect">
            <a:avLst>
              <a:gd name="adj" fmla="val 5687"/>
            </a:avLst>
          </a:prstGeom>
          <a:solidFill>
            <a:srgbClr val="F5EEDD"/>
          </a:solidFill>
          <a:ln w="12700">
            <a:solidFill>
              <a:srgbClr val="F5EEDD">
                <a:alpha val="0"/>
              </a:srgbClr>
            </a:solidFill>
            <a:prstDash val="solid"/>
          </a:ln>
        </p:spPr>
        <p:txBody>
          <a:bodyPr/>
          <a:lstStyle/>
          <a:p>
            <a:endParaRPr lang="pl-PL"/>
          </a:p>
        </p:txBody>
      </p:sp>
      <p:sp>
        <p:nvSpPr>
          <p:cNvPr id="17" name="Text 14"/>
          <p:cNvSpPr/>
          <p:nvPr/>
        </p:nvSpPr>
        <p:spPr>
          <a:xfrm>
            <a:off x="7973568" y="3675888"/>
            <a:ext cx="3374136" cy="777240"/>
          </a:xfrm>
          <a:prstGeom prst="rect">
            <a:avLst/>
          </a:prstGeom>
          <a:noFill/>
          <a:ln/>
        </p:spPr>
        <p:txBody>
          <a:bodyPr wrap="square" lIns="0" tIns="0" rIns="0" bIns="0" rtlCol="0" anchor="ctr"/>
          <a:lstStyle/>
          <a:p>
            <a:pPr marL="0" indent="0" algn="ctr">
              <a:buNone/>
            </a:pPr>
            <a:r>
              <a:rPr lang="pl-PL" altLang="en-US" sz="4800" b="1" dirty="0">
                <a:solidFill>
                  <a:srgbClr val="173F36"/>
                </a:solidFill>
                <a:latin typeface="Lato" pitchFamily="34" charset="0"/>
                <a:ea typeface="Lato" pitchFamily="34" charset="-122"/>
                <a:cs typeface="Lato" pitchFamily="34" charset="-120"/>
              </a:rPr>
              <a:t>6 zł</a:t>
            </a:r>
            <a:endParaRPr lang="pl-PL" sz="4800" dirty="0"/>
          </a:p>
        </p:txBody>
      </p:sp>
      <p:sp>
        <p:nvSpPr>
          <p:cNvPr id="18" name="Text 15"/>
          <p:cNvSpPr/>
          <p:nvPr/>
        </p:nvSpPr>
        <p:spPr>
          <a:xfrm>
            <a:off x="7973568" y="4745736"/>
            <a:ext cx="3374136" cy="320040"/>
          </a:xfrm>
          <a:prstGeom prst="rect">
            <a:avLst/>
          </a:prstGeom>
          <a:noFill/>
          <a:ln/>
        </p:spPr>
        <p:txBody>
          <a:bodyPr wrap="square" lIns="0" tIns="0" rIns="0" bIns="0" rtlCol="0" anchor="ctr"/>
          <a:lstStyle/>
          <a:p>
            <a:pPr marL="0" indent="0" algn="ctr">
              <a:buNone/>
            </a:pPr>
            <a:r>
              <a:rPr lang="pl-PL" altLang="en-US" sz="2100" dirty="0">
                <a:solidFill>
                  <a:srgbClr val="567368"/>
                </a:solidFill>
                <a:latin typeface="Lato" pitchFamily="34" charset="0"/>
                <a:ea typeface="Lato" pitchFamily="34" charset="-122"/>
                <a:cs typeface="Lato" pitchFamily="34" charset="-120"/>
              </a:rPr>
              <a:t>pozostaje do limitu</a:t>
            </a:r>
            <a:endParaRPr lang="pl-PL" sz="2100" dirty="0"/>
          </a:p>
        </p:txBody>
      </p:sp>
      <p:sp>
        <p:nvSpPr>
          <p:cNvPr id="19" name="Shape 16"/>
          <p:cNvSpPr/>
          <p:nvPr/>
        </p:nvSpPr>
        <p:spPr>
          <a:xfrm>
            <a:off x="612648" y="5650992"/>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20" name="Text 17"/>
          <p:cNvSpPr/>
          <p:nvPr/>
        </p:nvSpPr>
        <p:spPr>
          <a:xfrm>
            <a:off x="822960" y="5724144"/>
            <a:ext cx="10533888" cy="347472"/>
          </a:xfrm>
          <a:prstGeom prst="rect">
            <a:avLst/>
          </a:prstGeom>
          <a:noFill/>
          <a:ln/>
        </p:spPr>
        <p:txBody>
          <a:bodyPr wrap="square" lIns="0" tIns="0" rIns="0" bIns="0" rtlCol="0" anchor="ctr"/>
          <a:lstStyle/>
          <a:p>
            <a:pPr marL="0" indent="0">
              <a:buNone/>
            </a:pPr>
            <a:r>
              <a:rPr lang="pl-PL" altLang="en-US" sz="1930" dirty="0">
                <a:solidFill>
                  <a:srgbClr val="173F36"/>
                </a:solidFill>
                <a:latin typeface="Lato" pitchFamily="34" charset="0"/>
                <a:ea typeface="Lato" pitchFamily="34" charset="-122"/>
                <a:cs typeface="Lato" pitchFamily="34" charset="-120"/>
              </a:rPr>
              <a:t>Trzy plakaty zamiast dziesięciu. Jak inaczej dotrzemy do odbiorców?</a:t>
            </a:r>
            <a:endParaRPr lang="pl-PL" sz="193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MODUŁ 5 · DEBATA I REFLEKSJA</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Twój głos ma znaczenie.</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W PAKIECIE: K22</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32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621792" y="2011680"/>
            <a:ext cx="10954512" cy="1261872"/>
          </a:xfrm>
          <a:prstGeom prst="roundRect">
            <a:avLst>
              <a:gd name="adj" fmla="val 8696"/>
            </a:avLst>
          </a:prstGeom>
          <a:solidFill>
            <a:srgbClr val="173F36"/>
          </a:solidFill>
          <a:ln w="12700">
            <a:solidFill>
              <a:srgbClr val="173F36">
                <a:alpha val="0"/>
              </a:srgbClr>
            </a:solidFill>
            <a:prstDash val="solid"/>
          </a:ln>
        </p:spPr>
        <p:txBody>
          <a:bodyPr/>
          <a:lstStyle/>
          <a:p>
            <a:endParaRPr lang="pl-PL"/>
          </a:p>
        </p:txBody>
      </p:sp>
      <p:sp>
        <p:nvSpPr>
          <p:cNvPr id="12" name="Text 9"/>
          <p:cNvSpPr/>
          <p:nvPr/>
        </p:nvSpPr>
        <p:spPr>
          <a:xfrm>
            <a:off x="905256" y="2221992"/>
            <a:ext cx="10387584" cy="804672"/>
          </a:xfrm>
          <a:prstGeom prst="rect">
            <a:avLst/>
          </a:prstGeom>
          <a:noFill/>
          <a:ln/>
        </p:spPr>
        <p:txBody>
          <a:bodyPr wrap="square" lIns="0" tIns="0" rIns="0" bIns="0" rtlCol="0" anchor="ctr"/>
          <a:lstStyle/>
          <a:p>
            <a:pPr marL="0" indent="0" algn="ctr">
              <a:buNone/>
            </a:pPr>
            <a:r>
              <a:rPr lang="pl-PL" altLang="en-US" sz="2900" b="1" dirty="0">
                <a:solidFill>
                  <a:srgbClr val="FFFFFF"/>
                </a:solidFill>
                <a:latin typeface="Lato" pitchFamily="34" charset="0"/>
                <a:ea typeface="Lato" pitchFamily="34" charset="-122"/>
                <a:cs typeface="Lato" pitchFamily="34" charset="-120"/>
              </a:rPr>
              <a:t>„Młodzi ludzie mają realny wpływ</a:t>
            </a:r>
            <a:endParaRPr lang="pl-PL" sz="2900" dirty="0"/>
          </a:p>
          <a:p>
            <a:pPr marL="0" indent="0" algn="ctr">
              <a:buNone/>
            </a:pPr>
            <a:r>
              <a:rPr lang="pl-PL" altLang="en-US" sz="2900" b="1" dirty="0">
                <a:solidFill>
                  <a:srgbClr val="FFFFFF"/>
                </a:solidFill>
                <a:latin typeface="Lato" pitchFamily="34" charset="0"/>
                <a:ea typeface="Lato" pitchFamily="34" charset="-122"/>
                <a:cs typeface="Lato" pitchFamily="34" charset="-120"/>
              </a:rPr>
              <a:t>na zmiany w swojej społeczności”.</a:t>
            </a:r>
            <a:endParaRPr lang="pl-PL" sz="2900" dirty="0"/>
          </a:p>
        </p:txBody>
      </p:sp>
      <p:sp>
        <p:nvSpPr>
          <p:cNvPr id="13" name="Shape 10"/>
          <p:cNvSpPr/>
          <p:nvPr/>
        </p:nvSpPr>
        <p:spPr>
          <a:xfrm>
            <a:off x="621792" y="3621024"/>
            <a:ext cx="5321808" cy="1682496"/>
          </a:xfrm>
          <a:prstGeom prst="roundRect">
            <a:avLst>
              <a:gd name="adj" fmla="val 6522"/>
            </a:avLst>
          </a:prstGeom>
          <a:solidFill>
            <a:srgbClr val="EAF2ED"/>
          </a:solidFill>
          <a:ln w="12700">
            <a:solidFill>
              <a:srgbClr val="EAF2ED">
                <a:alpha val="0"/>
              </a:srgbClr>
            </a:solidFill>
            <a:prstDash val="solid"/>
          </a:ln>
        </p:spPr>
        <p:txBody>
          <a:bodyPr/>
          <a:lstStyle/>
          <a:p>
            <a:endParaRPr lang="pl-PL"/>
          </a:p>
        </p:txBody>
      </p:sp>
      <p:sp>
        <p:nvSpPr>
          <p:cNvPr id="14" name="Shape 11"/>
          <p:cNvSpPr/>
          <p:nvPr/>
        </p:nvSpPr>
        <p:spPr>
          <a:xfrm>
            <a:off x="6217920" y="3621024"/>
            <a:ext cx="5349240" cy="1682496"/>
          </a:xfrm>
          <a:prstGeom prst="roundRect">
            <a:avLst>
              <a:gd name="adj" fmla="val 6522"/>
            </a:avLst>
          </a:prstGeom>
          <a:solidFill>
            <a:srgbClr val="F5EEDD"/>
          </a:solidFill>
          <a:ln w="12700">
            <a:solidFill>
              <a:srgbClr val="F5EEDD">
                <a:alpha val="0"/>
              </a:srgbClr>
            </a:solidFill>
            <a:prstDash val="solid"/>
          </a:ln>
        </p:spPr>
        <p:txBody>
          <a:bodyPr/>
          <a:lstStyle/>
          <a:p>
            <a:endParaRPr lang="pl-PL"/>
          </a:p>
        </p:txBody>
      </p:sp>
      <p:sp>
        <p:nvSpPr>
          <p:cNvPr id="15" name="Text 12"/>
          <p:cNvSpPr/>
          <p:nvPr/>
        </p:nvSpPr>
        <p:spPr>
          <a:xfrm>
            <a:off x="905256" y="3986784"/>
            <a:ext cx="4736592" cy="914400"/>
          </a:xfrm>
          <a:prstGeom prst="rect">
            <a:avLst/>
          </a:prstGeom>
          <a:noFill/>
          <a:ln/>
        </p:spPr>
        <p:txBody>
          <a:bodyPr wrap="square" lIns="0" tIns="0" rIns="0" bIns="0" rtlCol="0" anchor="ctr"/>
          <a:lstStyle/>
          <a:p>
            <a:pPr marL="0" indent="0">
              <a:buNone/>
            </a:pPr>
            <a:r>
              <a:rPr lang="pl-PL" altLang="en-US" sz="2500" b="1" dirty="0">
                <a:solidFill>
                  <a:srgbClr val="173F36"/>
                </a:solidFill>
                <a:latin typeface="Lato" pitchFamily="34" charset="0"/>
                <a:ea typeface="Lato" pitchFamily="34" charset="-122"/>
                <a:cs typeface="Lato" pitchFamily="34" charset="-120"/>
              </a:rPr>
              <a:t>Jakie mamy możliwości?</a:t>
            </a:r>
            <a:endParaRPr lang="pl-PL" sz="2500" dirty="0"/>
          </a:p>
          <a:p>
            <a:pPr marL="0" indent="0">
              <a:buNone/>
            </a:pPr>
            <a:r>
              <a:rPr lang="pl-PL" altLang="en-US" sz="2500" b="1" dirty="0">
                <a:solidFill>
                  <a:srgbClr val="173F36"/>
                </a:solidFill>
                <a:latin typeface="Lato" pitchFamily="34" charset="0"/>
                <a:ea typeface="Lato" pitchFamily="34" charset="-122"/>
                <a:cs typeface="Lato" pitchFamily="34" charset="-120"/>
              </a:rPr>
              <a:t>Jaki przykład to pokazuje?</a:t>
            </a:r>
            <a:endParaRPr lang="pl-PL" sz="2500" dirty="0"/>
          </a:p>
        </p:txBody>
      </p:sp>
      <p:sp>
        <p:nvSpPr>
          <p:cNvPr id="16" name="Text 13"/>
          <p:cNvSpPr/>
          <p:nvPr/>
        </p:nvSpPr>
        <p:spPr>
          <a:xfrm>
            <a:off x="6501384" y="3986784"/>
            <a:ext cx="4736592" cy="914400"/>
          </a:xfrm>
          <a:prstGeom prst="rect">
            <a:avLst/>
          </a:prstGeom>
          <a:noFill/>
          <a:ln/>
        </p:spPr>
        <p:txBody>
          <a:bodyPr wrap="square" lIns="0" tIns="0" rIns="0" bIns="0" rtlCol="0" anchor="ctr"/>
          <a:lstStyle/>
          <a:p>
            <a:pPr marL="0" indent="0">
              <a:buNone/>
            </a:pPr>
            <a:r>
              <a:rPr lang="pl-PL" altLang="en-US" sz="2500" b="1" dirty="0">
                <a:solidFill>
                  <a:srgbClr val="173F36"/>
                </a:solidFill>
                <a:latin typeface="Lato" pitchFamily="34" charset="0"/>
                <a:ea typeface="Lato" pitchFamily="34" charset="-122"/>
                <a:cs typeface="Lato" pitchFamily="34" charset="-120"/>
              </a:rPr>
              <a:t>Jakie są bariery?</a:t>
            </a:r>
            <a:endParaRPr lang="pl-PL" sz="2500" dirty="0"/>
          </a:p>
          <a:p>
            <a:pPr marL="0" indent="0">
              <a:buNone/>
            </a:pPr>
            <a:r>
              <a:rPr lang="pl-PL" altLang="en-US" sz="2500" b="1" dirty="0">
                <a:solidFill>
                  <a:srgbClr val="173F36"/>
                </a:solidFill>
                <a:latin typeface="Lato" pitchFamily="34" charset="0"/>
                <a:ea typeface="Lato" pitchFamily="34" charset="-122"/>
                <a:cs typeface="Lato" pitchFamily="34" charset="-120"/>
              </a:rPr>
              <a:t>Jakiego wsparcia potrzebujemy?</a:t>
            </a:r>
            <a:endParaRPr lang="pl-PL" sz="2500" dirty="0"/>
          </a:p>
        </p:txBody>
      </p:sp>
      <p:sp>
        <p:nvSpPr>
          <p:cNvPr id="17" name="Shape 14"/>
          <p:cNvSpPr/>
          <p:nvPr/>
        </p:nvSpPr>
        <p:spPr>
          <a:xfrm>
            <a:off x="612648" y="5614416"/>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18" name="Text 15"/>
          <p:cNvSpPr/>
          <p:nvPr/>
        </p:nvSpPr>
        <p:spPr>
          <a:xfrm>
            <a:off x="822960" y="5687568"/>
            <a:ext cx="10533888" cy="347472"/>
          </a:xfrm>
          <a:prstGeom prst="rect">
            <a:avLst/>
          </a:prstGeom>
          <a:noFill/>
          <a:ln/>
        </p:spPr>
        <p:txBody>
          <a:bodyPr wrap="square" lIns="0" tIns="0" rIns="0" bIns="0" rtlCol="0" anchor="ctr"/>
          <a:lstStyle/>
          <a:p>
            <a:pPr marL="0" indent="0">
              <a:buNone/>
            </a:pPr>
            <a:r>
              <a:rPr lang="pl-PL" altLang="en-US" sz="1690" dirty="0">
                <a:solidFill>
                  <a:srgbClr val="173F36"/>
                </a:solidFill>
                <a:latin typeface="Lato" pitchFamily="34" charset="0"/>
                <a:ea typeface="Lato" pitchFamily="34" charset="-122"/>
                <a:cs typeface="Lato" pitchFamily="34" charset="-120"/>
              </a:rPr>
              <a:t>Argument = stanowisko + uzasadnienie + przykład. Rozmawiamy o pomysłach, nie wartości osób.</a:t>
            </a:r>
            <a:endParaRPr lang="pl-PL" sz="169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MODUŁ 5 · WSPÓLNE DZIAŁANIE</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Od pomysłu do małego kroku.</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W PAKIECIE: K19–K21</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33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621792" y="2304288"/>
            <a:ext cx="1947672" cy="2423160"/>
          </a:xfrm>
          <a:prstGeom prst="roundRect">
            <a:avLst>
              <a:gd name="adj" fmla="val 5634"/>
            </a:avLst>
          </a:prstGeom>
          <a:solidFill>
            <a:srgbClr val="EAF2ED"/>
          </a:solidFill>
          <a:ln w="12700">
            <a:solidFill>
              <a:srgbClr val="EAF2ED">
                <a:alpha val="0"/>
              </a:srgbClr>
            </a:solidFill>
            <a:prstDash val="solid"/>
          </a:ln>
        </p:spPr>
        <p:txBody>
          <a:bodyPr/>
          <a:lstStyle/>
          <a:p>
            <a:endParaRPr lang="pl-PL"/>
          </a:p>
        </p:txBody>
      </p:sp>
      <p:sp>
        <p:nvSpPr>
          <p:cNvPr id="12" name="Shape 9"/>
          <p:cNvSpPr/>
          <p:nvPr/>
        </p:nvSpPr>
        <p:spPr>
          <a:xfrm>
            <a:off x="822960" y="2505456"/>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13" name="Text 10"/>
          <p:cNvSpPr/>
          <p:nvPr/>
        </p:nvSpPr>
        <p:spPr>
          <a:xfrm>
            <a:off x="822960" y="2514600"/>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1</a:t>
            </a:r>
            <a:endParaRPr lang="pl-PL" sz="1800" dirty="0"/>
          </a:p>
        </p:txBody>
      </p:sp>
      <p:sp>
        <p:nvSpPr>
          <p:cNvPr id="14" name="Text 11"/>
          <p:cNvSpPr/>
          <p:nvPr/>
        </p:nvSpPr>
        <p:spPr>
          <a:xfrm>
            <a:off x="804672" y="3227832"/>
            <a:ext cx="1581912" cy="411480"/>
          </a:xfrm>
          <a:prstGeom prst="rect">
            <a:avLst/>
          </a:prstGeom>
          <a:noFill/>
          <a:ln/>
        </p:spPr>
        <p:txBody>
          <a:bodyPr wrap="square" lIns="0" tIns="0" rIns="0" bIns="0" rtlCol="0" anchor="ctr"/>
          <a:lstStyle/>
          <a:p>
            <a:pPr marL="0" indent="0">
              <a:buNone/>
            </a:pPr>
            <a:r>
              <a:rPr lang="pl-PL" altLang="en-US" sz="2100" b="1" dirty="0">
                <a:solidFill>
                  <a:srgbClr val="173F36"/>
                </a:solidFill>
                <a:latin typeface="Lato" pitchFamily="34" charset="0"/>
                <a:ea typeface="Lato" pitchFamily="34" charset="-122"/>
                <a:cs typeface="Lato" pitchFamily="34" charset="-120"/>
              </a:rPr>
              <a:t>Potrzeba</a:t>
            </a:r>
            <a:endParaRPr lang="pl-PL" sz="2100" dirty="0"/>
          </a:p>
        </p:txBody>
      </p:sp>
      <p:sp>
        <p:nvSpPr>
          <p:cNvPr id="15" name="Text 12"/>
          <p:cNvSpPr/>
          <p:nvPr/>
        </p:nvSpPr>
        <p:spPr>
          <a:xfrm>
            <a:off x="804672" y="3803904"/>
            <a:ext cx="1581912" cy="758952"/>
          </a:xfrm>
          <a:prstGeom prst="rect">
            <a:avLst/>
          </a:prstGeom>
          <a:noFill/>
          <a:ln/>
        </p:spPr>
        <p:txBody>
          <a:bodyPr wrap="square" lIns="0" tIns="0" rIns="0" bIns="0" rtlCol="0" anchor="t"/>
          <a:lstStyle/>
          <a:p>
            <a:pPr marL="0" indent="0">
              <a:buNone/>
            </a:pPr>
            <a:r>
              <a:rPr lang="pl-PL" altLang="en-US" sz="1900" dirty="0">
                <a:solidFill>
                  <a:srgbClr val="243C33"/>
                </a:solidFill>
                <a:latin typeface="Lato" pitchFamily="34" charset="0"/>
                <a:ea typeface="Lato" pitchFamily="34" charset="-122"/>
                <a:cs typeface="Lato" pitchFamily="34" charset="-120"/>
              </a:rPr>
              <a:t>Komu i w czym pomagamy?</a:t>
            </a:r>
            <a:endParaRPr lang="pl-PL" sz="1900" dirty="0"/>
          </a:p>
        </p:txBody>
      </p:sp>
      <p:sp>
        <p:nvSpPr>
          <p:cNvPr id="16" name="Shape 13"/>
          <p:cNvSpPr/>
          <p:nvPr/>
        </p:nvSpPr>
        <p:spPr>
          <a:xfrm>
            <a:off x="2633472" y="3319272"/>
            <a:ext cx="228600" cy="329184"/>
          </a:xfrm>
          <a:prstGeom prst="chevron">
            <a:avLst/>
          </a:prstGeom>
          <a:solidFill>
            <a:srgbClr val="477966"/>
          </a:solidFill>
          <a:ln w="12700">
            <a:solidFill>
              <a:srgbClr val="477966">
                <a:alpha val="0"/>
              </a:srgbClr>
            </a:solidFill>
            <a:prstDash val="solid"/>
          </a:ln>
        </p:spPr>
        <p:txBody>
          <a:bodyPr/>
          <a:lstStyle/>
          <a:p>
            <a:endParaRPr lang="pl-PL"/>
          </a:p>
        </p:txBody>
      </p:sp>
      <p:sp>
        <p:nvSpPr>
          <p:cNvPr id="17" name="Shape 14"/>
          <p:cNvSpPr/>
          <p:nvPr/>
        </p:nvSpPr>
        <p:spPr>
          <a:xfrm>
            <a:off x="2862072" y="2304288"/>
            <a:ext cx="1947672" cy="2423160"/>
          </a:xfrm>
          <a:prstGeom prst="roundRect">
            <a:avLst>
              <a:gd name="adj" fmla="val 5634"/>
            </a:avLst>
          </a:prstGeom>
          <a:solidFill>
            <a:srgbClr val="F5EEDD"/>
          </a:solidFill>
          <a:ln w="12700">
            <a:solidFill>
              <a:srgbClr val="F5EEDD">
                <a:alpha val="0"/>
              </a:srgbClr>
            </a:solidFill>
            <a:prstDash val="solid"/>
          </a:ln>
        </p:spPr>
        <p:txBody>
          <a:bodyPr/>
          <a:lstStyle/>
          <a:p>
            <a:endParaRPr lang="pl-PL"/>
          </a:p>
        </p:txBody>
      </p:sp>
      <p:sp>
        <p:nvSpPr>
          <p:cNvPr id="18" name="Shape 15"/>
          <p:cNvSpPr/>
          <p:nvPr/>
        </p:nvSpPr>
        <p:spPr>
          <a:xfrm>
            <a:off x="3063240" y="2505456"/>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19" name="Text 16"/>
          <p:cNvSpPr/>
          <p:nvPr/>
        </p:nvSpPr>
        <p:spPr>
          <a:xfrm>
            <a:off x="3063240" y="2514600"/>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2</a:t>
            </a:r>
            <a:endParaRPr lang="pl-PL" sz="1800" dirty="0"/>
          </a:p>
        </p:txBody>
      </p:sp>
      <p:sp>
        <p:nvSpPr>
          <p:cNvPr id="20" name="Text 17"/>
          <p:cNvSpPr/>
          <p:nvPr/>
        </p:nvSpPr>
        <p:spPr>
          <a:xfrm>
            <a:off x="3044952" y="3227832"/>
            <a:ext cx="1581912" cy="411480"/>
          </a:xfrm>
          <a:prstGeom prst="rect">
            <a:avLst/>
          </a:prstGeom>
          <a:noFill/>
          <a:ln/>
        </p:spPr>
        <p:txBody>
          <a:bodyPr wrap="square" lIns="0" tIns="0" rIns="0" bIns="0" rtlCol="0" anchor="ctr"/>
          <a:lstStyle/>
          <a:p>
            <a:pPr marL="0" indent="0">
              <a:buNone/>
            </a:pPr>
            <a:r>
              <a:rPr lang="pl-PL" altLang="en-US" sz="2100" b="1" dirty="0">
                <a:solidFill>
                  <a:srgbClr val="173F36"/>
                </a:solidFill>
                <a:latin typeface="Lato" pitchFamily="34" charset="0"/>
                <a:ea typeface="Lato" pitchFamily="34" charset="-122"/>
                <a:cs typeface="Lato" pitchFamily="34" charset="-120"/>
              </a:rPr>
              <a:t>Cel</a:t>
            </a:r>
            <a:endParaRPr lang="pl-PL" sz="2100" dirty="0"/>
          </a:p>
        </p:txBody>
      </p:sp>
      <p:sp>
        <p:nvSpPr>
          <p:cNvPr id="21" name="Text 18"/>
          <p:cNvSpPr/>
          <p:nvPr/>
        </p:nvSpPr>
        <p:spPr>
          <a:xfrm>
            <a:off x="3044952" y="3803904"/>
            <a:ext cx="1581912" cy="758952"/>
          </a:xfrm>
          <a:prstGeom prst="rect">
            <a:avLst/>
          </a:prstGeom>
          <a:noFill/>
          <a:ln/>
        </p:spPr>
        <p:txBody>
          <a:bodyPr wrap="square" lIns="0" tIns="0" rIns="0" bIns="0" rtlCol="0" anchor="t"/>
          <a:lstStyle/>
          <a:p>
            <a:pPr marL="0" indent="0">
              <a:buNone/>
            </a:pPr>
            <a:r>
              <a:rPr lang="pl-PL" altLang="en-US" sz="1900" dirty="0">
                <a:solidFill>
                  <a:srgbClr val="243C33"/>
                </a:solidFill>
                <a:latin typeface="Lato" pitchFamily="34" charset="0"/>
                <a:ea typeface="Lato" pitchFamily="34" charset="-122"/>
                <a:cs typeface="Lato" pitchFamily="34" charset="-120"/>
              </a:rPr>
              <a:t>Co chcemy zmienić?</a:t>
            </a:r>
            <a:endParaRPr lang="pl-PL" sz="1900" dirty="0"/>
          </a:p>
        </p:txBody>
      </p:sp>
      <p:sp>
        <p:nvSpPr>
          <p:cNvPr id="22" name="Shape 19"/>
          <p:cNvSpPr/>
          <p:nvPr/>
        </p:nvSpPr>
        <p:spPr>
          <a:xfrm>
            <a:off x="4873752" y="3319272"/>
            <a:ext cx="228600" cy="329184"/>
          </a:xfrm>
          <a:prstGeom prst="chevron">
            <a:avLst/>
          </a:prstGeom>
          <a:solidFill>
            <a:srgbClr val="477966"/>
          </a:solidFill>
          <a:ln w="12700">
            <a:solidFill>
              <a:srgbClr val="477966">
                <a:alpha val="0"/>
              </a:srgbClr>
            </a:solidFill>
            <a:prstDash val="solid"/>
          </a:ln>
        </p:spPr>
        <p:txBody>
          <a:bodyPr/>
          <a:lstStyle/>
          <a:p>
            <a:endParaRPr lang="pl-PL"/>
          </a:p>
        </p:txBody>
      </p:sp>
      <p:sp>
        <p:nvSpPr>
          <p:cNvPr id="23" name="Shape 20"/>
          <p:cNvSpPr/>
          <p:nvPr/>
        </p:nvSpPr>
        <p:spPr>
          <a:xfrm>
            <a:off x="5102352" y="2304288"/>
            <a:ext cx="1947672" cy="2423160"/>
          </a:xfrm>
          <a:prstGeom prst="roundRect">
            <a:avLst>
              <a:gd name="adj" fmla="val 5634"/>
            </a:avLst>
          </a:prstGeom>
          <a:solidFill>
            <a:srgbClr val="EAF2ED"/>
          </a:solidFill>
          <a:ln w="12700">
            <a:solidFill>
              <a:srgbClr val="EAF2ED">
                <a:alpha val="0"/>
              </a:srgbClr>
            </a:solidFill>
            <a:prstDash val="solid"/>
          </a:ln>
        </p:spPr>
        <p:txBody>
          <a:bodyPr/>
          <a:lstStyle/>
          <a:p>
            <a:endParaRPr lang="pl-PL"/>
          </a:p>
        </p:txBody>
      </p:sp>
      <p:sp>
        <p:nvSpPr>
          <p:cNvPr id="24" name="Shape 21"/>
          <p:cNvSpPr/>
          <p:nvPr/>
        </p:nvSpPr>
        <p:spPr>
          <a:xfrm>
            <a:off x="5303520" y="2505456"/>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25" name="Text 22"/>
          <p:cNvSpPr/>
          <p:nvPr/>
        </p:nvSpPr>
        <p:spPr>
          <a:xfrm>
            <a:off x="5303520" y="2514600"/>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3</a:t>
            </a:r>
            <a:endParaRPr lang="pl-PL" sz="1800" dirty="0"/>
          </a:p>
        </p:txBody>
      </p:sp>
      <p:sp>
        <p:nvSpPr>
          <p:cNvPr id="26" name="Text 23"/>
          <p:cNvSpPr/>
          <p:nvPr/>
        </p:nvSpPr>
        <p:spPr>
          <a:xfrm>
            <a:off x="5285232" y="3227832"/>
            <a:ext cx="1581912" cy="411480"/>
          </a:xfrm>
          <a:prstGeom prst="rect">
            <a:avLst/>
          </a:prstGeom>
          <a:noFill/>
          <a:ln/>
        </p:spPr>
        <p:txBody>
          <a:bodyPr wrap="square" lIns="0" tIns="0" rIns="0" bIns="0" rtlCol="0" anchor="ctr"/>
          <a:lstStyle/>
          <a:p>
            <a:pPr marL="0" indent="0">
              <a:buNone/>
            </a:pPr>
            <a:r>
              <a:rPr lang="pl-PL" altLang="en-US" sz="2100" b="1" dirty="0">
                <a:solidFill>
                  <a:srgbClr val="173F36"/>
                </a:solidFill>
                <a:latin typeface="Lato" pitchFamily="34" charset="0"/>
                <a:ea typeface="Lato" pitchFamily="34" charset="-122"/>
                <a:cs typeface="Lato" pitchFamily="34" charset="-120"/>
              </a:rPr>
              <a:t>Role</a:t>
            </a:r>
            <a:endParaRPr lang="pl-PL" sz="2100" dirty="0"/>
          </a:p>
        </p:txBody>
      </p:sp>
      <p:sp>
        <p:nvSpPr>
          <p:cNvPr id="27" name="Text 24"/>
          <p:cNvSpPr/>
          <p:nvPr/>
        </p:nvSpPr>
        <p:spPr>
          <a:xfrm>
            <a:off x="5285232" y="3803904"/>
            <a:ext cx="1581912" cy="758952"/>
          </a:xfrm>
          <a:prstGeom prst="rect">
            <a:avLst/>
          </a:prstGeom>
          <a:noFill/>
          <a:ln/>
        </p:spPr>
        <p:txBody>
          <a:bodyPr wrap="square" lIns="0" tIns="0" rIns="0" bIns="0" rtlCol="0" anchor="t"/>
          <a:lstStyle/>
          <a:p>
            <a:pPr marL="0" indent="0">
              <a:buNone/>
            </a:pPr>
            <a:r>
              <a:rPr lang="pl-PL" altLang="en-US" sz="1900" dirty="0">
                <a:solidFill>
                  <a:srgbClr val="243C33"/>
                </a:solidFill>
                <a:latin typeface="Lato" pitchFamily="34" charset="0"/>
                <a:ea typeface="Lato" pitchFamily="34" charset="-122"/>
                <a:cs typeface="Lato" pitchFamily="34" charset="-120"/>
              </a:rPr>
              <a:t>Kto się włączy?</a:t>
            </a:r>
            <a:endParaRPr lang="pl-PL" sz="1900" dirty="0"/>
          </a:p>
        </p:txBody>
      </p:sp>
      <p:sp>
        <p:nvSpPr>
          <p:cNvPr id="28" name="Shape 25"/>
          <p:cNvSpPr/>
          <p:nvPr/>
        </p:nvSpPr>
        <p:spPr>
          <a:xfrm>
            <a:off x="7114032" y="3319272"/>
            <a:ext cx="228600" cy="329184"/>
          </a:xfrm>
          <a:prstGeom prst="chevron">
            <a:avLst/>
          </a:prstGeom>
          <a:solidFill>
            <a:srgbClr val="477966"/>
          </a:solidFill>
          <a:ln w="12700">
            <a:solidFill>
              <a:srgbClr val="477966">
                <a:alpha val="0"/>
              </a:srgbClr>
            </a:solidFill>
            <a:prstDash val="solid"/>
          </a:ln>
        </p:spPr>
        <p:txBody>
          <a:bodyPr/>
          <a:lstStyle/>
          <a:p>
            <a:endParaRPr lang="pl-PL"/>
          </a:p>
        </p:txBody>
      </p:sp>
      <p:sp>
        <p:nvSpPr>
          <p:cNvPr id="29" name="Shape 26"/>
          <p:cNvSpPr/>
          <p:nvPr/>
        </p:nvSpPr>
        <p:spPr>
          <a:xfrm>
            <a:off x="7342632" y="2304288"/>
            <a:ext cx="1947672" cy="2423160"/>
          </a:xfrm>
          <a:prstGeom prst="roundRect">
            <a:avLst>
              <a:gd name="adj" fmla="val 5634"/>
            </a:avLst>
          </a:prstGeom>
          <a:solidFill>
            <a:srgbClr val="F5EEDD"/>
          </a:solidFill>
          <a:ln w="12700">
            <a:solidFill>
              <a:srgbClr val="F5EEDD">
                <a:alpha val="0"/>
              </a:srgbClr>
            </a:solidFill>
            <a:prstDash val="solid"/>
          </a:ln>
        </p:spPr>
        <p:txBody>
          <a:bodyPr/>
          <a:lstStyle/>
          <a:p>
            <a:endParaRPr lang="pl-PL"/>
          </a:p>
        </p:txBody>
      </p:sp>
      <p:sp>
        <p:nvSpPr>
          <p:cNvPr id="30" name="Shape 27"/>
          <p:cNvSpPr/>
          <p:nvPr/>
        </p:nvSpPr>
        <p:spPr>
          <a:xfrm>
            <a:off x="7543800" y="2505456"/>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31" name="Text 28"/>
          <p:cNvSpPr/>
          <p:nvPr/>
        </p:nvSpPr>
        <p:spPr>
          <a:xfrm>
            <a:off x="7543800" y="2514600"/>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4</a:t>
            </a:r>
            <a:endParaRPr lang="pl-PL" sz="1800" dirty="0"/>
          </a:p>
        </p:txBody>
      </p:sp>
      <p:sp>
        <p:nvSpPr>
          <p:cNvPr id="32" name="Text 29"/>
          <p:cNvSpPr/>
          <p:nvPr/>
        </p:nvSpPr>
        <p:spPr>
          <a:xfrm>
            <a:off x="7525512" y="3227832"/>
            <a:ext cx="1581912" cy="411480"/>
          </a:xfrm>
          <a:prstGeom prst="rect">
            <a:avLst/>
          </a:prstGeom>
          <a:noFill/>
          <a:ln/>
        </p:spPr>
        <p:txBody>
          <a:bodyPr wrap="square" lIns="0" tIns="0" rIns="0" bIns="0" rtlCol="0" anchor="ctr"/>
          <a:lstStyle/>
          <a:p>
            <a:pPr marL="0" indent="0">
              <a:buNone/>
            </a:pPr>
            <a:r>
              <a:rPr lang="pl-PL" altLang="en-US" sz="2100" b="1" dirty="0">
                <a:solidFill>
                  <a:srgbClr val="173F36"/>
                </a:solidFill>
                <a:latin typeface="Lato" pitchFamily="34" charset="0"/>
                <a:ea typeface="Lato" pitchFamily="34" charset="-122"/>
                <a:cs typeface="Lato" pitchFamily="34" charset="-120"/>
              </a:rPr>
              <a:t>Zasoby</a:t>
            </a:r>
            <a:endParaRPr lang="pl-PL" sz="2100" dirty="0"/>
          </a:p>
        </p:txBody>
      </p:sp>
      <p:sp>
        <p:nvSpPr>
          <p:cNvPr id="33" name="Text 30"/>
          <p:cNvSpPr/>
          <p:nvPr/>
        </p:nvSpPr>
        <p:spPr>
          <a:xfrm>
            <a:off x="7525512" y="3803904"/>
            <a:ext cx="1581912" cy="758952"/>
          </a:xfrm>
          <a:prstGeom prst="rect">
            <a:avLst/>
          </a:prstGeom>
          <a:noFill/>
          <a:ln/>
        </p:spPr>
        <p:txBody>
          <a:bodyPr wrap="square" lIns="0" tIns="0" rIns="0" bIns="0" rtlCol="0" anchor="t"/>
          <a:lstStyle/>
          <a:p>
            <a:pPr marL="0" indent="0">
              <a:buNone/>
            </a:pPr>
            <a:r>
              <a:rPr lang="pl-PL" altLang="en-US" sz="1900" dirty="0">
                <a:solidFill>
                  <a:srgbClr val="243C33"/>
                </a:solidFill>
                <a:latin typeface="Lato" pitchFamily="34" charset="0"/>
                <a:ea typeface="Lato" pitchFamily="34" charset="-122"/>
                <a:cs typeface="Lato" pitchFamily="34" charset="-120"/>
              </a:rPr>
              <a:t>Czego potrzebujemy?</a:t>
            </a:r>
            <a:endParaRPr lang="pl-PL" sz="1900" dirty="0"/>
          </a:p>
        </p:txBody>
      </p:sp>
      <p:sp>
        <p:nvSpPr>
          <p:cNvPr id="34" name="Shape 31"/>
          <p:cNvSpPr/>
          <p:nvPr/>
        </p:nvSpPr>
        <p:spPr>
          <a:xfrm>
            <a:off x="9354312" y="3319272"/>
            <a:ext cx="228600" cy="329184"/>
          </a:xfrm>
          <a:prstGeom prst="chevron">
            <a:avLst/>
          </a:prstGeom>
          <a:solidFill>
            <a:srgbClr val="477966"/>
          </a:solidFill>
          <a:ln w="12700">
            <a:solidFill>
              <a:srgbClr val="477966">
                <a:alpha val="0"/>
              </a:srgbClr>
            </a:solidFill>
            <a:prstDash val="solid"/>
          </a:ln>
        </p:spPr>
        <p:txBody>
          <a:bodyPr/>
          <a:lstStyle/>
          <a:p>
            <a:endParaRPr lang="pl-PL"/>
          </a:p>
        </p:txBody>
      </p:sp>
      <p:sp>
        <p:nvSpPr>
          <p:cNvPr id="35" name="Shape 32"/>
          <p:cNvSpPr/>
          <p:nvPr/>
        </p:nvSpPr>
        <p:spPr>
          <a:xfrm>
            <a:off x="9582912" y="2304288"/>
            <a:ext cx="1947672" cy="2423160"/>
          </a:xfrm>
          <a:prstGeom prst="roundRect">
            <a:avLst>
              <a:gd name="adj" fmla="val 5634"/>
            </a:avLst>
          </a:prstGeom>
          <a:solidFill>
            <a:srgbClr val="EAF2ED"/>
          </a:solidFill>
          <a:ln w="12700">
            <a:solidFill>
              <a:srgbClr val="EAF2ED">
                <a:alpha val="0"/>
              </a:srgbClr>
            </a:solidFill>
            <a:prstDash val="solid"/>
          </a:ln>
        </p:spPr>
        <p:txBody>
          <a:bodyPr/>
          <a:lstStyle/>
          <a:p>
            <a:endParaRPr lang="pl-PL"/>
          </a:p>
        </p:txBody>
      </p:sp>
      <p:sp>
        <p:nvSpPr>
          <p:cNvPr id="36" name="Shape 33"/>
          <p:cNvSpPr/>
          <p:nvPr/>
        </p:nvSpPr>
        <p:spPr>
          <a:xfrm>
            <a:off x="9784080" y="2505456"/>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37" name="Text 34"/>
          <p:cNvSpPr/>
          <p:nvPr/>
        </p:nvSpPr>
        <p:spPr>
          <a:xfrm>
            <a:off x="9784080" y="2514600"/>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5</a:t>
            </a:r>
            <a:endParaRPr lang="pl-PL" sz="1800" dirty="0"/>
          </a:p>
        </p:txBody>
      </p:sp>
      <p:sp>
        <p:nvSpPr>
          <p:cNvPr id="38" name="Text 35"/>
          <p:cNvSpPr/>
          <p:nvPr/>
        </p:nvSpPr>
        <p:spPr>
          <a:xfrm>
            <a:off x="9765792" y="3227832"/>
            <a:ext cx="1581912" cy="411480"/>
          </a:xfrm>
          <a:prstGeom prst="rect">
            <a:avLst/>
          </a:prstGeom>
          <a:noFill/>
          <a:ln/>
        </p:spPr>
        <p:txBody>
          <a:bodyPr wrap="square" lIns="0" tIns="0" rIns="0" bIns="0" rtlCol="0" anchor="ctr"/>
          <a:lstStyle/>
          <a:p>
            <a:pPr marL="0" indent="0">
              <a:buNone/>
            </a:pPr>
            <a:r>
              <a:rPr lang="pl-PL" altLang="en-US" sz="2100" b="1" dirty="0">
                <a:solidFill>
                  <a:srgbClr val="173F36"/>
                </a:solidFill>
                <a:latin typeface="Lato" pitchFamily="34" charset="0"/>
                <a:ea typeface="Lato" pitchFamily="34" charset="-122"/>
                <a:cs typeface="Lato" pitchFamily="34" charset="-120"/>
              </a:rPr>
              <a:t>Sprawdzenie</a:t>
            </a:r>
            <a:endParaRPr lang="pl-PL" sz="2100" dirty="0"/>
          </a:p>
        </p:txBody>
      </p:sp>
      <p:sp>
        <p:nvSpPr>
          <p:cNvPr id="39" name="Text 36"/>
          <p:cNvSpPr/>
          <p:nvPr/>
        </p:nvSpPr>
        <p:spPr>
          <a:xfrm>
            <a:off x="9765792" y="3803904"/>
            <a:ext cx="1581912" cy="758952"/>
          </a:xfrm>
          <a:prstGeom prst="rect">
            <a:avLst/>
          </a:prstGeom>
          <a:noFill/>
          <a:ln/>
        </p:spPr>
        <p:txBody>
          <a:bodyPr wrap="square" lIns="0" tIns="0" rIns="0" bIns="0" rtlCol="0" anchor="t"/>
          <a:lstStyle/>
          <a:p>
            <a:pPr marL="0" indent="0">
              <a:buNone/>
            </a:pPr>
            <a:r>
              <a:rPr lang="pl-PL" altLang="en-US" sz="1900" dirty="0">
                <a:solidFill>
                  <a:srgbClr val="243C33"/>
                </a:solidFill>
                <a:latin typeface="Lato" pitchFamily="34" charset="0"/>
                <a:ea typeface="Lato" pitchFamily="34" charset="-122"/>
                <a:cs typeface="Lato" pitchFamily="34" charset="-120"/>
              </a:rPr>
              <a:t>Kto może zostać pominięty?</a:t>
            </a:r>
            <a:endParaRPr lang="pl-PL" sz="1900" dirty="0"/>
          </a:p>
        </p:txBody>
      </p:sp>
      <p:sp>
        <p:nvSpPr>
          <p:cNvPr id="40" name="Shape 37"/>
          <p:cNvSpPr/>
          <p:nvPr/>
        </p:nvSpPr>
        <p:spPr>
          <a:xfrm>
            <a:off x="612648" y="5477256"/>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41" name="Text 38"/>
          <p:cNvSpPr/>
          <p:nvPr/>
        </p:nvSpPr>
        <p:spPr>
          <a:xfrm>
            <a:off x="822960" y="5550408"/>
            <a:ext cx="10533888" cy="347472"/>
          </a:xfrm>
          <a:prstGeom prst="rect">
            <a:avLst/>
          </a:prstGeom>
          <a:noFill/>
          <a:ln/>
        </p:spPr>
        <p:txBody>
          <a:bodyPr wrap="square" lIns="0" tIns="0" rIns="0" bIns="0" rtlCol="0" anchor="ctr"/>
          <a:lstStyle/>
          <a:p>
            <a:pPr marL="0" indent="0">
              <a:buNone/>
            </a:pPr>
            <a:r>
              <a:rPr lang="pl-PL" altLang="en-US" sz="1950" dirty="0">
                <a:solidFill>
                  <a:srgbClr val="173F36"/>
                </a:solidFill>
                <a:latin typeface="Lato" pitchFamily="34" charset="0"/>
                <a:ea typeface="Lato" pitchFamily="34" charset="-122"/>
                <a:cs typeface="Lato" pitchFamily="34" charset="-120"/>
              </a:rPr>
              <a:t>Zanim działamy, pytamy odbiorców i uzgadniamy warunki z dorosłymi.</a:t>
            </a:r>
            <a:endParaRPr lang="pl-PL" sz="19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CFBF7"/>
        </a:solidFill>
        <a:effectLst/>
      </p:bgPr>
    </p:bg>
    <p:spTree>
      <p:nvGrpSpPr>
        <p:cNvPr id="1" name=""/>
        <p:cNvGrpSpPr/>
        <p:nvPr/>
      </p:nvGrpSpPr>
      <p:grpSpPr>
        <a:xfrm>
          <a:off x="0" y="0"/>
          <a:ext cx="0" cy="0"/>
          <a:chOff x="0" y="0"/>
          <a:chExt cx="0" cy="0"/>
        </a:xfrm>
      </p:grpSpPr>
      <p:sp>
        <p:nvSpPr>
          <p:cNvPr id="2" name="Text 0"/>
          <p:cNvSpPr/>
          <p:nvPr/>
        </p:nvSpPr>
        <p:spPr>
          <a:xfrm>
            <a:off x="621792" y="402336"/>
            <a:ext cx="8887968" cy="292608"/>
          </a:xfrm>
          <a:prstGeom prst="rect">
            <a:avLst/>
          </a:prstGeom>
          <a:noFill/>
          <a:ln/>
        </p:spPr>
        <p:txBody>
          <a:bodyPr wrap="square" lIns="0" tIns="0" rIns="0" bIns="0" rtlCol="0" anchor="ctr"/>
          <a:lstStyle/>
          <a:p>
            <a:pPr marL="0" indent="0">
              <a:buNone/>
            </a:pPr>
            <a:r>
              <a:rPr lang="pl-PL" altLang="en-US" sz="1120" b="1" kern="0" spc="100" dirty="0">
                <a:solidFill>
                  <a:srgbClr val="567368"/>
                </a:solidFill>
                <a:latin typeface="Lato" pitchFamily="34" charset="0"/>
                <a:ea typeface="Lato" pitchFamily="34" charset="-122"/>
                <a:cs typeface="Lato" pitchFamily="34" charset="-120"/>
              </a:rPr>
              <a:t>MODUŁ 5 · KRĄG REFLEKSJI</a:t>
            </a:r>
            <a:endParaRPr lang="pl-PL" sz="1120" dirty="0"/>
          </a:p>
        </p:txBody>
      </p:sp>
      <p:sp>
        <p:nvSpPr>
          <p:cNvPr id="4" name="Shape 1"/>
          <p:cNvSpPr/>
          <p:nvPr/>
        </p:nvSpPr>
        <p:spPr>
          <a:xfrm>
            <a:off x="612648" y="896112"/>
            <a:ext cx="10954512" cy="0"/>
          </a:xfrm>
          <a:prstGeom prst="line">
            <a:avLst/>
          </a:prstGeom>
          <a:noFill/>
          <a:ln w="10160">
            <a:solidFill>
              <a:srgbClr val="CDDDD4"/>
            </a:solidFill>
            <a:prstDash val="solid"/>
          </a:ln>
        </p:spPr>
        <p:txBody>
          <a:bodyPr/>
          <a:lstStyle/>
          <a:p>
            <a:endParaRPr lang="pl-PL"/>
          </a:p>
        </p:txBody>
      </p:sp>
      <p:sp>
        <p:nvSpPr>
          <p:cNvPr id="5" name="Text 2"/>
          <p:cNvSpPr/>
          <p:nvPr/>
        </p:nvSpPr>
        <p:spPr>
          <a:xfrm>
            <a:off x="612648" y="1033272"/>
            <a:ext cx="10927080" cy="786384"/>
          </a:xfrm>
          <a:prstGeom prst="rect">
            <a:avLst/>
          </a:prstGeom>
          <a:noFill/>
          <a:ln/>
        </p:spPr>
        <p:txBody>
          <a:bodyPr wrap="square" lIns="0" tIns="0" rIns="0" bIns="0" rtlCol="0" anchor="ctr"/>
          <a:lstStyle/>
          <a:p>
            <a:pPr marL="0" indent="0">
              <a:buNone/>
            </a:pPr>
            <a:r>
              <a:rPr lang="pl-PL" altLang="en-US" sz="3600" b="1" dirty="0">
                <a:solidFill>
                  <a:srgbClr val="173F36"/>
                </a:solidFill>
                <a:latin typeface="Lato" pitchFamily="34" charset="0"/>
                <a:ea typeface="Lato" pitchFamily="34" charset="-122"/>
                <a:cs typeface="Lato" pitchFamily="34" charset="-120"/>
              </a:rPr>
              <a:t>Co zabierasz ze sobą?</a:t>
            </a:r>
            <a:endParaRPr lang="pl-PL" sz="3600" dirty="0"/>
          </a:p>
        </p:txBody>
      </p:sp>
      <p:sp>
        <p:nvSpPr>
          <p:cNvPr id="6" name="Shape 3"/>
          <p:cNvSpPr/>
          <p:nvPr/>
        </p:nvSpPr>
        <p:spPr>
          <a:xfrm>
            <a:off x="612648" y="6382512"/>
            <a:ext cx="10954512" cy="0"/>
          </a:xfrm>
          <a:prstGeom prst="line">
            <a:avLst/>
          </a:prstGeom>
          <a:noFill/>
          <a:ln w="10160">
            <a:solidFill>
              <a:srgbClr val="CDDDD4"/>
            </a:solidFill>
            <a:prstDash val="solid"/>
          </a:ln>
        </p:spPr>
        <p:txBody>
          <a:bodyPr/>
          <a:lstStyle/>
          <a:p>
            <a:endParaRPr lang="pl-PL"/>
          </a:p>
        </p:txBody>
      </p:sp>
      <p:sp>
        <p:nvSpPr>
          <p:cNvPr id="7" name="Text 4"/>
          <p:cNvSpPr/>
          <p:nvPr/>
        </p:nvSpPr>
        <p:spPr>
          <a:xfrm>
            <a:off x="621792" y="6199632"/>
            <a:ext cx="8961120" cy="182880"/>
          </a:xfrm>
          <a:prstGeom prst="rect">
            <a:avLst/>
          </a:prstGeom>
          <a:noFill/>
          <a:ln/>
        </p:spPr>
        <p:txBody>
          <a:bodyPr wrap="square" lIns="0" tIns="0" rIns="0" bIns="0" rtlCol="0" anchor="ctr"/>
          <a:lstStyle/>
          <a:p>
            <a:pPr marL="0" indent="0">
              <a:buNone/>
            </a:pPr>
            <a:r>
              <a:rPr lang="pl-PL" altLang="en-US" sz="1010" b="1" dirty="0">
                <a:solidFill>
                  <a:srgbClr val="567368"/>
                </a:solidFill>
                <a:latin typeface="Lato" pitchFamily="34" charset="0"/>
                <a:ea typeface="Lato" pitchFamily="34" charset="-122"/>
                <a:cs typeface="Lato" pitchFamily="34" charset="-120"/>
              </a:rPr>
              <a:t>W PAKIECIE: K23, K26</a:t>
            </a:r>
            <a:endParaRPr lang="pl-PL" sz="1010" dirty="0"/>
          </a:p>
        </p:txBody>
      </p:sp>
      <p:sp>
        <p:nvSpPr>
          <p:cNvPr id="8" name="Text 5">
            <a:hlinkClick r:id="rId3" action="ppaction://hlinksldjump" tooltip="Mapa siedmiu modułów"/>
          </p:cNvPr>
          <p:cNvSpPr/>
          <p:nvPr/>
        </p:nvSpPr>
        <p:spPr>
          <a:xfrm>
            <a:off x="10341864" y="6181344"/>
            <a:ext cx="640080" cy="201168"/>
          </a:xfrm>
          <a:prstGeom prst="rect">
            <a:avLst/>
          </a:prstGeom>
          <a:noFill/>
          <a:ln/>
        </p:spPr>
        <p:txBody>
          <a:bodyPr wrap="square" lIns="0" tIns="0" rIns="0" bIns="0" rtlCol="0" anchor="ctr"/>
          <a:lstStyle/>
          <a:p>
            <a:pPr marL="0" indent="0" algn="ctr">
              <a:buNone/>
            </a:pPr>
            <a:r>
              <a:rPr lang="pl-PL" altLang="en-US" sz="1000" b="1" u="sng" dirty="0">
                <a:solidFill>
                  <a:srgbClr val="173F36"/>
                </a:solidFill>
                <a:latin typeface="Lato" pitchFamily="34" charset="0"/>
                <a:ea typeface="Lato" pitchFamily="34" charset="-122"/>
                <a:cs typeface="Lato" pitchFamily="34" charset="-120"/>
                <a:hlinkClick r:id="rId3" action="ppaction://hlinksldjump" tooltip="Mapa siedmiu modułów">
                  <a:extLst>
                    <a:ext uri="{A12FA001-AC4F-418D-AE19-62706E023703}">
                      <ahyp:hlinkClr xmlns:ahyp="http://schemas.microsoft.com/office/drawing/2018/hyperlinkcolor" val="tx"/>
                    </a:ext>
                  </a:extLst>
                </a:hlinkClick>
              </a:rPr>
              <a:t>MAPA</a:t>
            </a:r>
            <a:endParaRPr lang="pl-PL" sz="1000" dirty="0"/>
          </a:p>
        </p:txBody>
      </p:sp>
      <p:sp>
        <p:nvSpPr>
          <p:cNvPr id="9" name="Text 6"/>
          <p:cNvSpPr/>
          <p:nvPr/>
        </p:nvSpPr>
        <p:spPr>
          <a:xfrm>
            <a:off x="10972800" y="6181344"/>
            <a:ext cx="594360" cy="201168"/>
          </a:xfrm>
          <a:prstGeom prst="rect">
            <a:avLst/>
          </a:prstGeom>
          <a:noFill/>
          <a:ln/>
        </p:spPr>
        <p:txBody>
          <a:bodyPr wrap="square" lIns="0" tIns="0" rIns="0" bIns="0" rtlCol="0" anchor="ctr"/>
          <a:lstStyle/>
          <a:p>
            <a:pPr marL="0" indent="0" algn="r">
              <a:buNone/>
            </a:pPr>
            <a:r>
              <a:rPr lang="pl-PL" altLang="en-US" sz="1050" b="1" dirty="0">
                <a:solidFill>
                  <a:srgbClr val="173F36"/>
                </a:solidFill>
                <a:latin typeface="Lato" pitchFamily="34" charset="0"/>
                <a:ea typeface="Lato" pitchFamily="34" charset="-122"/>
                <a:cs typeface="Lato" pitchFamily="34" charset="-120"/>
              </a:rPr>
              <a:t>34 / 35</a:t>
            </a:r>
            <a:endParaRPr lang="pl-PL" sz="1050" dirty="0"/>
          </a:p>
        </p:txBody>
      </p:sp>
      <p:sp>
        <p:nvSpPr>
          <p:cNvPr id="10" name="Text 7"/>
          <p:cNvSpPr/>
          <p:nvPr/>
        </p:nvSpPr>
        <p:spPr>
          <a:xfrm>
            <a:off x="621792" y="6519672"/>
            <a:ext cx="10936224" cy="182880"/>
          </a:xfrm>
          <a:prstGeom prst="rect">
            <a:avLst/>
          </a:prstGeom>
          <a:noFill/>
          <a:ln/>
        </p:spPr>
        <p:txBody>
          <a:bodyPr wrap="square" lIns="0" tIns="0" rIns="0" bIns="0" rtlCol="0" anchor="ctr"/>
          <a:lstStyle/>
          <a:p>
            <a:pPr marL="0" indent="0">
              <a:buNone/>
            </a:pPr>
            <a:r>
              <a:rPr lang="pl-PL" altLang="en-US" sz="880" dirty="0">
                <a:solidFill>
                  <a:srgbClr val="567368"/>
                </a:solidFill>
                <a:latin typeface="Lato" pitchFamily="34" charset="0"/>
                <a:ea typeface="Lato" pitchFamily="34" charset="-122"/>
                <a:cs typeface="Lato" pitchFamily="34" charset="-120"/>
              </a:rPr>
              <a:t>Projekt dofinansowany ze środków Ministra Edukacji Narodowej w ramach programu „Młodzi Obywatele”.</a:t>
            </a:r>
            <a:endParaRPr lang="pl-PL" sz="880" dirty="0"/>
          </a:p>
        </p:txBody>
      </p:sp>
      <p:sp>
        <p:nvSpPr>
          <p:cNvPr id="11" name="Shape 8"/>
          <p:cNvSpPr/>
          <p:nvPr/>
        </p:nvSpPr>
        <p:spPr>
          <a:xfrm>
            <a:off x="621792" y="2075688"/>
            <a:ext cx="3502152" cy="3328416"/>
          </a:xfrm>
          <a:prstGeom prst="roundRect">
            <a:avLst>
              <a:gd name="adj" fmla="val 3297"/>
            </a:avLst>
          </a:prstGeom>
          <a:solidFill>
            <a:srgbClr val="EAF2ED"/>
          </a:solidFill>
          <a:ln w="12700">
            <a:solidFill>
              <a:srgbClr val="EAF2ED">
                <a:alpha val="0"/>
              </a:srgbClr>
            </a:solidFill>
            <a:prstDash val="solid"/>
          </a:ln>
        </p:spPr>
        <p:txBody>
          <a:bodyPr/>
          <a:lstStyle/>
          <a:p>
            <a:endParaRPr lang="pl-PL"/>
          </a:p>
        </p:txBody>
      </p:sp>
      <p:sp>
        <p:nvSpPr>
          <p:cNvPr id="12" name="Shape 9"/>
          <p:cNvSpPr/>
          <p:nvPr/>
        </p:nvSpPr>
        <p:spPr>
          <a:xfrm>
            <a:off x="850392" y="2313432"/>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13" name="Text 10"/>
          <p:cNvSpPr/>
          <p:nvPr/>
        </p:nvSpPr>
        <p:spPr>
          <a:xfrm>
            <a:off x="850392" y="2322576"/>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1</a:t>
            </a:r>
            <a:endParaRPr lang="pl-PL" sz="1800" dirty="0"/>
          </a:p>
        </p:txBody>
      </p:sp>
      <p:sp>
        <p:nvSpPr>
          <p:cNvPr id="14" name="Text 11"/>
          <p:cNvSpPr/>
          <p:nvPr/>
        </p:nvSpPr>
        <p:spPr>
          <a:xfrm>
            <a:off x="859536" y="2990088"/>
            <a:ext cx="3026664" cy="502920"/>
          </a:xfrm>
          <a:prstGeom prst="rect">
            <a:avLst/>
          </a:prstGeom>
          <a:noFill/>
          <a:ln/>
        </p:spPr>
        <p:txBody>
          <a:bodyPr wrap="square" lIns="0" tIns="0" rIns="0" bIns="0" rtlCol="0" anchor="ctr"/>
          <a:lstStyle/>
          <a:p>
            <a:pPr marL="0" indent="0">
              <a:buNone/>
            </a:pPr>
            <a:r>
              <a:rPr lang="pl-PL" altLang="en-US" sz="2800" b="1" dirty="0">
                <a:solidFill>
                  <a:srgbClr val="173F36"/>
                </a:solidFill>
                <a:latin typeface="Lato" pitchFamily="34" charset="0"/>
                <a:ea typeface="Lato" pitchFamily="34" charset="-122"/>
                <a:cs typeface="Lato" pitchFamily="34" charset="-120"/>
              </a:rPr>
              <a:t>Zauważam…</a:t>
            </a:r>
            <a:endParaRPr lang="pl-PL" sz="2800" dirty="0"/>
          </a:p>
        </p:txBody>
      </p:sp>
      <p:sp>
        <p:nvSpPr>
          <p:cNvPr id="15" name="Text 12"/>
          <p:cNvSpPr/>
          <p:nvPr/>
        </p:nvSpPr>
        <p:spPr>
          <a:xfrm>
            <a:off x="859536" y="3648456"/>
            <a:ext cx="3026664" cy="1545336"/>
          </a:xfrm>
          <a:prstGeom prst="rect">
            <a:avLst/>
          </a:prstGeom>
          <a:noFill/>
          <a:ln/>
        </p:spPr>
        <p:txBody>
          <a:bodyPr wrap="square" lIns="0" tIns="0" rIns="0" bIns="0" rtlCol="0" anchor="t"/>
          <a:lstStyle/>
          <a:p>
            <a:pPr marL="0" indent="0">
              <a:buNone/>
            </a:pPr>
            <a:r>
              <a:rPr lang="pl-PL" altLang="en-US" sz="2300" dirty="0">
                <a:solidFill>
                  <a:srgbClr val="243C33"/>
                </a:solidFill>
                <a:latin typeface="Lato" pitchFamily="34" charset="0"/>
                <a:ea typeface="Lato" pitchFamily="34" charset="-122"/>
                <a:cs typeface="Lato" pitchFamily="34" charset="-120"/>
              </a:rPr>
              <a:t>Jedną rzecz, którą dziś zrozumiałem lub zrozumiałam.</a:t>
            </a:r>
            <a:endParaRPr lang="pl-PL" sz="2300" dirty="0"/>
          </a:p>
        </p:txBody>
      </p:sp>
      <p:sp>
        <p:nvSpPr>
          <p:cNvPr id="16" name="Shape 13"/>
          <p:cNvSpPr/>
          <p:nvPr/>
        </p:nvSpPr>
        <p:spPr>
          <a:xfrm>
            <a:off x="4347972" y="2075688"/>
            <a:ext cx="3502152" cy="3328416"/>
          </a:xfrm>
          <a:prstGeom prst="roundRect">
            <a:avLst>
              <a:gd name="adj" fmla="val 3297"/>
            </a:avLst>
          </a:prstGeom>
          <a:solidFill>
            <a:srgbClr val="F5EEDD"/>
          </a:solidFill>
          <a:ln w="12700">
            <a:solidFill>
              <a:srgbClr val="F5EEDD">
                <a:alpha val="0"/>
              </a:srgbClr>
            </a:solidFill>
            <a:prstDash val="solid"/>
          </a:ln>
        </p:spPr>
        <p:txBody>
          <a:bodyPr/>
          <a:lstStyle/>
          <a:p>
            <a:endParaRPr lang="pl-PL"/>
          </a:p>
        </p:txBody>
      </p:sp>
      <p:sp>
        <p:nvSpPr>
          <p:cNvPr id="17" name="Shape 14"/>
          <p:cNvSpPr/>
          <p:nvPr/>
        </p:nvSpPr>
        <p:spPr>
          <a:xfrm>
            <a:off x="4576572" y="2313432"/>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18" name="Text 15"/>
          <p:cNvSpPr/>
          <p:nvPr/>
        </p:nvSpPr>
        <p:spPr>
          <a:xfrm>
            <a:off x="4576572" y="2322576"/>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2</a:t>
            </a:r>
            <a:endParaRPr lang="pl-PL" sz="1800" dirty="0"/>
          </a:p>
        </p:txBody>
      </p:sp>
      <p:sp>
        <p:nvSpPr>
          <p:cNvPr id="19" name="Text 16"/>
          <p:cNvSpPr/>
          <p:nvPr/>
        </p:nvSpPr>
        <p:spPr>
          <a:xfrm>
            <a:off x="4585716" y="2990088"/>
            <a:ext cx="3026664" cy="502920"/>
          </a:xfrm>
          <a:prstGeom prst="rect">
            <a:avLst/>
          </a:prstGeom>
          <a:noFill/>
          <a:ln/>
        </p:spPr>
        <p:txBody>
          <a:bodyPr wrap="square" lIns="0" tIns="0" rIns="0" bIns="0" rtlCol="0" anchor="ctr"/>
          <a:lstStyle/>
          <a:p>
            <a:pPr marL="0" indent="0">
              <a:buNone/>
            </a:pPr>
            <a:r>
              <a:rPr lang="pl-PL" altLang="en-US" sz="2400" b="1" dirty="0">
                <a:solidFill>
                  <a:srgbClr val="173F36"/>
                </a:solidFill>
                <a:latin typeface="Lato" pitchFamily="34" charset="0"/>
                <a:ea typeface="Lato" pitchFamily="34" charset="-122"/>
                <a:cs typeface="Lato" pitchFamily="34" charset="-120"/>
              </a:rPr>
              <a:t>Chcę spróbować…</a:t>
            </a:r>
            <a:endParaRPr lang="pl-PL" sz="2400" dirty="0"/>
          </a:p>
        </p:txBody>
      </p:sp>
      <p:sp>
        <p:nvSpPr>
          <p:cNvPr id="20" name="Text 17"/>
          <p:cNvSpPr/>
          <p:nvPr/>
        </p:nvSpPr>
        <p:spPr>
          <a:xfrm>
            <a:off x="4585716" y="3648456"/>
            <a:ext cx="3026664" cy="1545336"/>
          </a:xfrm>
          <a:prstGeom prst="rect">
            <a:avLst/>
          </a:prstGeom>
          <a:noFill/>
          <a:ln/>
        </p:spPr>
        <p:txBody>
          <a:bodyPr wrap="square" lIns="0" tIns="0" rIns="0" bIns="0" rtlCol="0" anchor="t"/>
          <a:lstStyle/>
          <a:p>
            <a:pPr marL="0" indent="0">
              <a:buNone/>
            </a:pPr>
            <a:r>
              <a:rPr lang="pl-PL" altLang="en-US" sz="2300" dirty="0">
                <a:solidFill>
                  <a:srgbClr val="243C33"/>
                </a:solidFill>
                <a:latin typeface="Lato" pitchFamily="34" charset="0"/>
                <a:ea typeface="Lato" pitchFamily="34" charset="-122"/>
                <a:cs typeface="Lato" pitchFamily="34" charset="-120"/>
              </a:rPr>
              <a:t>Jedno zachowanie w klasie, w domu albo w sieci.</a:t>
            </a:r>
            <a:endParaRPr lang="pl-PL" sz="2300" dirty="0"/>
          </a:p>
        </p:txBody>
      </p:sp>
      <p:sp>
        <p:nvSpPr>
          <p:cNvPr id="21" name="Shape 18"/>
          <p:cNvSpPr/>
          <p:nvPr/>
        </p:nvSpPr>
        <p:spPr>
          <a:xfrm>
            <a:off x="8074152" y="2075688"/>
            <a:ext cx="3502152" cy="3328416"/>
          </a:xfrm>
          <a:prstGeom prst="roundRect">
            <a:avLst>
              <a:gd name="adj" fmla="val 3297"/>
            </a:avLst>
          </a:prstGeom>
          <a:solidFill>
            <a:srgbClr val="EAF2ED"/>
          </a:solidFill>
          <a:ln w="12700">
            <a:solidFill>
              <a:srgbClr val="EAF2ED">
                <a:alpha val="0"/>
              </a:srgbClr>
            </a:solidFill>
            <a:prstDash val="solid"/>
          </a:ln>
        </p:spPr>
        <p:txBody>
          <a:bodyPr/>
          <a:lstStyle/>
          <a:p>
            <a:endParaRPr lang="pl-PL"/>
          </a:p>
        </p:txBody>
      </p:sp>
      <p:sp>
        <p:nvSpPr>
          <p:cNvPr id="22" name="Shape 19"/>
          <p:cNvSpPr/>
          <p:nvPr/>
        </p:nvSpPr>
        <p:spPr>
          <a:xfrm>
            <a:off x="8302752" y="2313432"/>
            <a:ext cx="475488" cy="475488"/>
          </a:xfrm>
          <a:prstGeom prst="ellipse">
            <a:avLst/>
          </a:prstGeom>
          <a:solidFill>
            <a:srgbClr val="FFFFFF"/>
          </a:solidFill>
          <a:ln w="12700">
            <a:solidFill>
              <a:srgbClr val="FFFFFF">
                <a:alpha val="0"/>
              </a:srgbClr>
            </a:solidFill>
            <a:prstDash val="solid"/>
          </a:ln>
        </p:spPr>
        <p:txBody>
          <a:bodyPr/>
          <a:lstStyle/>
          <a:p>
            <a:endParaRPr lang="pl-PL"/>
          </a:p>
        </p:txBody>
      </p:sp>
      <p:sp>
        <p:nvSpPr>
          <p:cNvPr id="23" name="Text 20"/>
          <p:cNvSpPr/>
          <p:nvPr/>
        </p:nvSpPr>
        <p:spPr>
          <a:xfrm>
            <a:off x="8302752" y="2322576"/>
            <a:ext cx="475488" cy="457200"/>
          </a:xfrm>
          <a:prstGeom prst="rect">
            <a:avLst/>
          </a:prstGeom>
          <a:noFill/>
          <a:ln/>
        </p:spPr>
        <p:txBody>
          <a:bodyPr wrap="square" lIns="0" tIns="0" rIns="0" bIns="0" rtlCol="0" anchor="ctr"/>
          <a:lstStyle/>
          <a:p>
            <a:pPr marL="0" indent="0" algn="ctr">
              <a:buNone/>
            </a:pPr>
            <a:r>
              <a:rPr lang="pl-PL" altLang="en-US" sz="1800" b="1" dirty="0">
                <a:solidFill>
                  <a:srgbClr val="173F36"/>
                </a:solidFill>
                <a:latin typeface="Lato" pitchFamily="34" charset="0"/>
                <a:ea typeface="Lato" pitchFamily="34" charset="-122"/>
                <a:cs typeface="Lato" pitchFamily="34" charset="-120"/>
              </a:rPr>
              <a:t>3</a:t>
            </a:r>
            <a:endParaRPr lang="pl-PL" sz="1800" dirty="0"/>
          </a:p>
        </p:txBody>
      </p:sp>
      <p:sp>
        <p:nvSpPr>
          <p:cNvPr id="24" name="Text 21"/>
          <p:cNvSpPr/>
          <p:nvPr/>
        </p:nvSpPr>
        <p:spPr>
          <a:xfrm>
            <a:off x="8311896" y="2990088"/>
            <a:ext cx="3026664" cy="502920"/>
          </a:xfrm>
          <a:prstGeom prst="rect">
            <a:avLst/>
          </a:prstGeom>
          <a:noFill/>
          <a:ln/>
        </p:spPr>
        <p:txBody>
          <a:bodyPr wrap="square" lIns="0" tIns="0" rIns="0" bIns="0" rtlCol="0" anchor="ctr"/>
          <a:lstStyle/>
          <a:p>
            <a:pPr marL="0" indent="0">
              <a:buNone/>
            </a:pPr>
            <a:r>
              <a:rPr lang="pl-PL" altLang="en-US" sz="2400" b="1" dirty="0">
                <a:solidFill>
                  <a:srgbClr val="173F36"/>
                </a:solidFill>
                <a:latin typeface="Lato" pitchFamily="34" charset="0"/>
                <a:ea typeface="Lato" pitchFamily="34" charset="-122"/>
                <a:cs typeface="Lato" pitchFamily="34" charset="-120"/>
              </a:rPr>
              <a:t>Może mi pomóc…</a:t>
            </a:r>
            <a:endParaRPr lang="pl-PL" sz="2400" dirty="0"/>
          </a:p>
        </p:txBody>
      </p:sp>
      <p:sp>
        <p:nvSpPr>
          <p:cNvPr id="25" name="Text 22"/>
          <p:cNvSpPr/>
          <p:nvPr/>
        </p:nvSpPr>
        <p:spPr>
          <a:xfrm>
            <a:off x="8311896" y="3648456"/>
            <a:ext cx="3026664" cy="1545336"/>
          </a:xfrm>
          <a:prstGeom prst="rect">
            <a:avLst/>
          </a:prstGeom>
          <a:noFill/>
          <a:ln/>
        </p:spPr>
        <p:txBody>
          <a:bodyPr wrap="square" lIns="0" tIns="0" rIns="0" bIns="0" rtlCol="0" anchor="t"/>
          <a:lstStyle/>
          <a:p>
            <a:pPr marL="0" indent="0">
              <a:buNone/>
            </a:pPr>
            <a:r>
              <a:rPr lang="pl-PL" altLang="en-US" sz="2300" dirty="0">
                <a:solidFill>
                  <a:srgbClr val="243C33"/>
                </a:solidFill>
                <a:latin typeface="Lato" pitchFamily="34" charset="0"/>
                <a:ea typeface="Lato" pitchFamily="34" charset="-122"/>
                <a:cs typeface="Lato" pitchFamily="34" charset="-120"/>
              </a:rPr>
              <a:t>Osoba, pytanie lub uzgodniony sposób wsparcia.</a:t>
            </a:r>
            <a:endParaRPr lang="pl-PL" sz="2300" dirty="0"/>
          </a:p>
        </p:txBody>
      </p:sp>
      <p:sp>
        <p:nvSpPr>
          <p:cNvPr id="26" name="Shape 23"/>
          <p:cNvSpPr/>
          <p:nvPr/>
        </p:nvSpPr>
        <p:spPr>
          <a:xfrm>
            <a:off x="612648" y="5632704"/>
            <a:ext cx="10954512" cy="502920"/>
          </a:xfrm>
          <a:prstGeom prst="roundRect">
            <a:avLst>
              <a:gd name="adj" fmla="val 21818"/>
            </a:avLst>
          </a:prstGeom>
          <a:solidFill>
            <a:srgbClr val="F5EEDD"/>
          </a:solidFill>
          <a:ln w="12700">
            <a:solidFill>
              <a:srgbClr val="F5EEDD">
                <a:alpha val="0"/>
              </a:srgbClr>
            </a:solidFill>
            <a:prstDash val="solid"/>
          </a:ln>
        </p:spPr>
        <p:txBody>
          <a:bodyPr/>
          <a:lstStyle/>
          <a:p>
            <a:endParaRPr lang="pl-PL"/>
          </a:p>
        </p:txBody>
      </p:sp>
      <p:sp>
        <p:nvSpPr>
          <p:cNvPr id="27" name="Text 24"/>
          <p:cNvSpPr/>
          <p:nvPr/>
        </p:nvSpPr>
        <p:spPr>
          <a:xfrm>
            <a:off x="822960" y="5705856"/>
            <a:ext cx="10533888" cy="347472"/>
          </a:xfrm>
          <a:prstGeom prst="rect">
            <a:avLst/>
          </a:prstGeom>
          <a:noFill/>
          <a:ln/>
        </p:spPr>
        <p:txBody>
          <a:bodyPr wrap="square" lIns="0" tIns="0" rIns="0" bIns="0" rtlCol="0" anchor="ctr"/>
          <a:lstStyle/>
          <a:p>
            <a:pPr marL="0" indent="0">
              <a:buNone/>
            </a:pPr>
            <a:r>
              <a:rPr lang="pl-PL" altLang="en-US" sz="1750" dirty="0">
                <a:solidFill>
                  <a:srgbClr val="173F36"/>
                </a:solidFill>
                <a:latin typeface="Lato" pitchFamily="34" charset="0"/>
                <a:ea typeface="Lato" pitchFamily="34" charset="-122"/>
                <a:cs typeface="Lato" pitchFamily="34" charset="-120"/>
              </a:rPr>
              <a:t>Możesz odpowiedzieć słowem, rysunkiem, notatką albo zachować odpowiedź dla siebie.</a:t>
            </a:r>
            <a:endParaRPr lang="pl-PL" sz="1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CFBF7"/>
        </a:solidFill>
        <a:effectLst/>
      </p:bgPr>
    </p:bg>
    <p:spTree>
      <p:nvGrpSpPr>
        <p:cNvPr id="1" name=""/>
        <p:cNvGrpSpPr/>
        <p:nvPr/>
      </p:nvGrpSpPr>
      <p:grpSpPr>
        <a:xfrm>
          <a:off x="0" y="0"/>
          <a:ext cx="0" cy="0"/>
          <a:chOff x="0" y="0"/>
          <a:chExt cx="0" cy="0"/>
        </a:xfrm>
      </p:grpSpPr>
      <p:sp>
        <p:nvSpPr>
          <p:cNvPr id="2" name="Shape 0"/>
          <p:cNvSpPr/>
          <p:nvPr/>
        </p:nvSpPr>
        <p:spPr>
          <a:xfrm>
            <a:off x="7498080" y="0"/>
            <a:ext cx="4693615" cy="6858000"/>
          </a:xfrm>
          <a:prstGeom prst="rect">
            <a:avLst/>
          </a:prstGeom>
          <a:solidFill>
            <a:srgbClr val="EAF2ED"/>
          </a:solidFill>
          <a:ln w="12700">
            <a:solidFill>
              <a:srgbClr val="EAF2ED">
                <a:alpha val="0"/>
              </a:srgbClr>
            </a:solidFill>
            <a:prstDash val="solid"/>
          </a:ln>
        </p:spPr>
        <p:txBody>
          <a:bodyPr/>
          <a:lstStyle/>
          <a:p>
            <a:endParaRPr lang="pl-PL"/>
          </a:p>
        </p:txBody>
      </p:sp>
      <p:sp>
        <p:nvSpPr>
          <p:cNvPr id="3" name="Shape 1"/>
          <p:cNvSpPr/>
          <p:nvPr/>
        </p:nvSpPr>
        <p:spPr>
          <a:xfrm>
            <a:off x="621792" y="493776"/>
            <a:ext cx="457200" cy="64008"/>
          </a:xfrm>
          <a:prstGeom prst="rect">
            <a:avLst/>
          </a:prstGeom>
          <a:solidFill>
            <a:srgbClr val="B38C50"/>
          </a:solidFill>
          <a:ln w="12700">
            <a:solidFill>
              <a:srgbClr val="B38C50">
                <a:alpha val="0"/>
              </a:srgbClr>
            </a:solidFill>
            <a:prstDash val="solid"/>
          </a:ln>
        </p:spPr>
        <p:txBody>
          <a:bodyPr/>
          <a:lstStyle/>
          <a:p>
            <a:endParaRPr lang="pl-PL"/>
          </a:p>
        </p:txBody>
      </p:sp>
      <p:sp>
        <p:nvSpPr>
          <p:cNvPr id="4" name="Text 2"/>
          <p:cNvSpPr/>
          <p:nvPr/>
        </p:nvSpPr>
        <p:spPr>
          <a:xfrm>
            <a:off x="621792" y="768096"/>
            <a:ext cx="6217920" cy="365760"/>
          </a:xfrm>
          <a:prstGeom prst="rect">
            <a:avLst/>
          </a:prstGeom>
          <a:noFill/>
          <a:ln/>
        </p:spPr>
        <p:txBody>
          <a:bodyPr wrap="square" lIns="0" tIns="0" rIns="0" bIns="0" rtlCol="0" anchor="ctr"/>
          <a:lstStyle/>
          <a:p>
            <a:pPr marL="0" indent="0">
              <a:buNone/>
            </a:pPr>
            <a:r>
              <a:rPr lang="pl-PL" altLang="en-US" sz="1500" b="1" kern="0" spc="200" dirty="0">
                <a:solidFill>
                  <a:srgbClr val="173F36"/>
                </a:solidFill>
                <a:latin typeface="Lato" pitchFamily="34" charset="0"/>
                <a:ea typeface="Lato" pitchFamily="34" charset="-122"/>
                <a:cs typeface="Lato" pitchFamily="34" charset="-120"/>
              </a:rPr>
              <a:t>FUNDACJA INITIO</a:t>
            </a:r>
            <a:endParaRPr lang="pl-PL" sz="1500" dirty="0"/>
          </a:p>
        </p:txBody>
      </p:sp>
      <p:pic>
        <p:nvPicPr>
          <p:cNvPr id="5" name="Image 0" descr="Logotyp Ministerstwa Edukacji Narodowej"/>
          <p:cNvPicPr>
            <a:picLocks noChangeAspect="1"/>
          </p:cNvPicPr>
          <p:nvPr/>
        </p:nvPicPr>
        <p:blipFill>
          <a:blip r:embed="rId3"/>
          <a:stretch>
            <a:fillRect/>
          </a:stretch>
        </p:blipFill>
        <p:spPr>
          <a:xfrm>
            <a:off x="5353812" y="5698637"/>
            <a:ext cx="1975104" cy="693019"/>
          </a:xfrm>
          <a:prstGeom prst="rect">
            <a:avLst/>
          </a:prstGeom>
        </p:spPr>
      </p:pic>
      <p:sp>
        <p:nvSpPr>
          <p:cNvPr id="6" name="Text 3"/>
          <p:cNvSpPr/>
          <p:nvPr/>
        </p:nvSpPr>
        <p:spPr>
          <a:xfrm>
            <a:off x="594360" y="1435608"/>
            <a:ext cx="6537960" cy="2359152"/>
          </a:xfrm>
          <a:prstGeom prst="rect">
            <a:avLst/>
          </a:prstGeom>
          <a:noFill/>
          <a:ln/>
        </p:spPr>
        <p:txBody>
          <a:bodyPr wrap="square" lIns="0" tIns="0" rIns="0" bIns="0" rtlCol="0" anchor="ctr"/>
          <a:lstStyle/>
          <a:p>
            <a:pPr marL="0" indent="0">
              <a:buNone/>
            </a:pPr>
            <a:r>
              <a:rPr lang="pl-PL" altLang="en-US" sz="4200" b="1" dirty="0">
                <a:solidFill>
                  <a:srgbClr val="173F36"/>
                </a:solidFill>
                <a:latin typeface="Lato" pitchFamily="34" charset="0"/>
                <a:ea typeface="Lato" pitchFamily="34" charset="-122"/>
                <a:cs typeface="Lato" pitchFamily="34" charset="-120"/>
              </a:rPr>
              <a:t>Zauważ.</a:t>
            </a:r>
            <a:endParaRPr lang="pl-PL" sz="4200" dirty="0"/>
          </a:p>
          <a:p>
            <a:pPr marL="0" indent="0">
              <a:buNone/>
            </a:pPr>
            <a:r>
              <a:rPr lang="pl-PL" altLang="en-US" sz="4200" b="1" dirty="0">
                <a:solidFill>
                  <a:srgbClr val="173F36"/>
                </a:solidFill>
                <a:latin typeface="Lato" pitchFamily="34" charset="0"/>
                <a:ea typeface="Lato" pitchFamily="34" charset="-122"/>
                <a:cs typeface="Lato" pitchFamily="34" charset="-120"/>
              </a:rPr>
              <a:t>Zapytaj.</a:t>
            </a:r>
            <a:endParaRPr lang="pl-PL" sz="4200" dirty="0"/>
          </a:p>
          <a:p>
            <a:pPr marL="0" indent="0">
              <a:buNone/>
            </a:pPr>
            <a:r>
              <a:rPr lang="pl-PL" altLang="en-US" sz="4200" b="1" dirty="0">
                <a:solidFill>
                  <a:srgbClr val="173F36"/>
                </a:solidFill>
                <a:latin typeface="Lato" pitchFamily="34" charset="0"/>
                <a:ea typeface="Lato" pitchFamily="34" charset="-122"/>
                <a:cs typeface="Lato" pitchFamily="34" charset="-120"/>
              </a:rPr>
              <a:t>Zrób dobry krok.</a:t>
            </a:r>
            <a:endParaRPr lang="pl-PL" sz="4200" dirty="0"/>
          </a:p>
        </p:txBody>
      </p:sp>
      <p:sp>
        <p:nvSpPr>
          <p:cNvPr id="7" name="Text 4"/>
          <p:cNvSpPr/>
          <p:nvPr/>
        </p:nvSpPr>
        <p:spPr>
          <a:xfrm>
            <a:off x="630936" y="4187952"/>
            <a:ext cx="6373368" cy="896112"/>
          </a:xfrm>
          <a:prstGeom prst="rect">
            <a:avLst/>
          </a:prstGeom>
          <a:noFill/>
          <a:ln/>
        </p:spPr>
        <p:txBody>
          <a:bodyPr wrap="square" lIns="0" tIns="0" rIns="0" bIns="0" rtlCol="0" anchor="ctr"/>
          <a:lstStyle/>
          <a:p>
            <a:pPr marL="0" indent="0">
              <a:buNone/>
            </a:pPr>
            <a:r>
              <a:rPr lang="pl-PL" altLang="en-US" sz="2700" dirty="0">
                <a:solidFill>
                  <a:srgbClr val="173F36"/>
                </a:solidFill>
                <a:latin typeface="Lato" pitchFamily="34" charset="0"/>
                <a:ea typeface="Lato" pitchFamily="34" charset="-122"/>
                <a:cs typeface="Lato" pitchFamily="34" charset="-120"/>
              </a:rPr>
              <a:t>Nie musimy być tacy sami,</a:t>
            </a:r>
            <a:endParaRPr lang="pl-PL" sz="2700" dirty="0"/>
          </a:p>
          <a:p>
            <a:pPr marL="0" indent="0">
              <a:buNone/>
            </a:pPr>
            <a:r>
              <a:rPr lang="pl-PL" altLang="en-US" sz="2700" dirty="0">
                <a:solidFill>
                  <a:srgbClr val="173F36"/>
                </a:solidFill>
                <a:latin typeface="Lato" pitchFamily="34" charset="0"/>
                <a:ea typeface="Lato" pitchFamily="34" charset="-122"/>
                <a:cs typeface="Lato" pitchFamily="34" charset="-120"/>
              </a:rPr>
              <a:t>żeby tworzyć wspólnotę.</a:t>
            </a:r>
            <a:endParaRPr lang="pl-PL" sz="2700" dirty="0"/>
          </a:p>
        </p:txBody>
      </p:sp>
      <p:sp>
        <p:nvSpPr>
          <p:cNvPr id="8" name="Text 5">
            <a:hlinkClick r:id="rId4"/>
          </p:cNvPr>
          <p:cNvSpPr/>
          <p:nvPr/>
        </p:nvSpPr>
        <p:spPr>
          <a:xfrm>
            <a:off x="640080" y="5468112"/>
            <a:ext cx="6492240" cy="384048"/>
          </a:xfrm>
          <a:prstGeom prst="rect">
            <a:avLst/>
          </a:prstGeom>
          <a:noFill/>
          <a:ln/>
        </p:spPr>
        <p:txBody>
          <a:bodyPr wrap="square" lIns="0" tIns="0" rIns="0" bIns="0" rtlCol="0" anchor="ctr"/>
          <a:lstStyle/>
          <a:p>
            <a:pPr marL="0" indent="0">
              <a:buNone/>
            </a:pPr>
            <a:r>
              <a:rPr lang="pl-PL" altLang="en-US" sz="1900" b="1" u="sng" dirty="0">
                <a:solidFill>
                  <a:srgbClr val="173F36"/>
                </a:solidFill>
                <a:latin typeface="Lato" pitchFamily="34" charset="0"/>
                <a:ea typeface="Lato" pitchFamily="34" charset="-122"/>
                <a:cs typeface="Lato" pitchFamily="34" charset="-120"/>
                <a:hlinkClick r:id="rId4">
                  <a:extLst>
                    <a:ext uri="{A12FA001-AC4F-418D-AE19-62706E023703}">
                      <ahyp:hlinkClr xmlns:ahyp="http://schemas.microsoft.com/office/drawing/2018/hyperlinkcolor" val="tx"/>
                    </a:ext>
                  </a:extLst>
                </a:hlinkClick>
              </a:rPr>
              <a:t>Fundacja INITIO  •  biuro@initio.pl</a:t>
            </a:r>
            <a:endParaRPr lang="pl-PL" sz="1900" dirty="0"/>
          </a:p>
        </p:txBody>
      </p:sp>
      <p:pic>
        <p:nvPicPr>
          <p:cNvPr id="9" name="Image 1" descr="Ilustracja fotograficzna wygenerowana cyfrowo. Nie przedstawia dokumentacji warsztatów."/>
          <p:cNvPicPr>
            <a:picLocks noChangeAspect="1"/>
          </p:cNvPicPr>
          <p:nvPr/>
        </p:nvPicPr>
        <p:blipFill>
          <a:blip r:embed="rId5"/>
          <a:srcRect t="9305" b="9305"/>
          <a:stretch/>
        </p:blipFill>
        <p:spPr>
          <a:xfrm>
            <a:off x="7836408" y="1271016"/>
            <a:ext cx="3685032" cy="4498848"/>
          </a:xfrm>
          <a:prstGeom prst="rect">
            <a:avLst/>
          </a:prstGeom>
        </p:spPr>
      </p:pic>
      <p:sp>
        <p:nvSpPr>
          <p:cNvPr id="10" name="Text 6"/>
          <p:cNvSpPr/>
          <p:nvPr/>
        </p:nvSpPr>
        <p:spPr>
          <a:xfrm>
            <a:off x="7836408" y="5843016"/>
            <a:ext cx="3666744" cy="365760"/>
          </a:xfrm>
          <a:prstGeom prst="rect">
            <a:avLst/>
          </a:prstGeom>
          <a:noFill/>
          <a:ln/>
        </p:spPr>
        <p:txBody>
          <a:bodyPr wrap="square" lIns="0" tIns="0" rIns="0" bIns="0" rtlCol="0" anchor="ctr"/>
          <a:lstStyle/>
          <a:p>
            <a:pPr marL="0" indent="0">
              <a:buNone/>
            </a:pPr>
            <a:endParaRPr lang="pl-PL" sz="1030" dirty="0"/>
          </a:p>
        </p:txBody>
      </p:sp>
      <p:sp>
        <p:nvSpPr>
          <p:cNvPr id="11" name="Shape 7"/>
          <p:cNvSpPr/>
          <p:nvPr/>
        </p:nvSpPr>
        <p:spPr>
          <a:xfrm>
            <a:off x="621792" y="6391656"/>
            <a:ext cx="10945368" cy="0"/>
          </a:xfrm>
          <a:prstGeom prst="line">
            <a:avLst/>
          </a:prstGeom>
          <a:noFill/>
          <a:ln w="10160">
            <a:solidFill>
              <a:srgbClr val="CDDDD4"/>
            </a:solidFill>
            <a:prstDash val="solid"/>
          </a:ln>
        </p:spPr>
        <p:txBody>
          <a:bodyPr/>
          <a:lstStyle/>
          <a:p>
            <a:endParaRPr lang="pl-PL"/>
          </a:p>
        </p:txBody>
      </p:sp>
      <p:sp>
        <p:nvSpPr>
          <p:cNvPr id="12" name="Text 8"/>
          <p:cNvSpPr/>
          <p:nvPr/>
        </p:nvSpPr>
        <p:spPr>
          <a:xfrm>
            <a:off x="640080" y="6501384"/>
            <a:ext cx="10241280" cy="283464"/>
          </a:xfrm>
          <a:prstGeom prst="rect">
            <a:avLst/>
          </a:prstGeom>
          <a:noFill/>
          <a:ln/>
        </p:spPr>
        <p:txBody>
          <a:bodyPr wrap="square" lIns="0" tIns="0" rIns="0" bIns="0" rtlCol="0" anchor="ctr"/>
          <a:lstStyle/>
          <a:p>
            <a:pPr marL="0" indent="0">
              <a:buNone/>
            </a:pPr>
            <a:r>
              <a:rPr lang="pl-PL" altLang="en-US" sz="910" dirty="0">
                <a:solidFill>
                  <a:srgbClr val="567368"/>
                </a:solidFill>
                <a:latin typeface="Lato" pitchFamily="34" charset="0"/>
                <a:ea typeface="Lato" pitchFamily="34" charset="-122"/>
                <a:cs typeface="Lato" pitchFamily="34" charset="-120"/>
              </a:rPr>
              <a:t>Projekt dofinansowany ze środków Ministra Edukacji Narodowej</a:t>
            </a:r>
            <a:endParaRPr lang="pl-PL" sz="910" dirty="0"/>
          </a:p>
          <a:p>
            <a:pPr marL="0" indent="0">
              <a:buNone/>
            </a:pPr>
            <a:r>
              <a:rPr lang="pl-PL" altLang="en-US" sz="910" dirty="0">
                <a:solidFill>
                  <a:srgbClr val="567368"/>
                </a:solidFill>
                <a:latin typeface="Lato" pitchFamily="34" charset="0"/>
                <a:ea typeface="Lato" pitchFamily="34" charset="-122"/>
                <a:cs typeface="Lato" pitchFamily="34" charset="-120"/>
              </a:rPr>
              <a:t>w ramach programu „Młodzi Obywatele” na 2025 r.</a:t>
            </a:r>
            <a:endParaRPr lang="pl-PL" sz="910" dirty="0"/>
          </a:p>
        </p:txBody>
      </p:sp>
      <p:sp>
        <p:nvSpPr>
          <p:cNvPr id="13" name="Text 9"/>
          <p:cNvSpPr/>
          <p:nvPr/>
        </p:nvSpPr>
        <p:spPr>
          <a:xfrm>
            <a:off x="10744200" y="6556248"/>
            <a:ext cx="822960" cy="155448"/>
          </a:xfrm>
          <a:prstGeom prst="rect">
            <a:avLst/>
          </a:prstGeom>
          <a:noFill/>
          <a:ln/>
        </p:spPr>
        <p:txBody>
          <a:bodyPr wrap="square" lIns="0" tIns="0" rIns="0" bIns="0" rtlCol="0" anchor="ctr"/>
          <a:lstStyle/>
          <a:p>
            <a:pPr marL="0" indent="0" algn="r">
              <a:buNone/>
            </a:pPr>
            <a:r>
              <a:rPr lang="pl-PL" altLang="en-US" sz="1030" dirty="0">
                <a:solidFill>
                  <a:srgbClr val="173F36"/>
                </a:solidFill>
                <a:latin typeface="Lato" pitchFamily="34" charset="0"/>
                <a:ea typeface="Lato" pitchFamily="34" charset="-122"/>
                <a:cs typeface="Lato" pitchFamily="34" charset="-120"/>
              </a:rPr>
              <a:t>35 / 35</a:t>
            </a:r>
            <a:endParaRPr lang="pl-PL" sz="103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Lat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Lat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7844</Words>
  <Application>Microsoft Office PowerPoint</Application>
  <PresentationFormat>Panoramiczny</PresentationFormat>
  <Paragraphs>679</Paragraphs>
  <Slides>35</Slides>
  <Notes>35</Notes>
  <HiddenSlides>0</HiddenSlides>
  <MMClips>0</MMClips>
  <ScaleCrop>false</ScaleCrop>
  <HeadingPairs>
    <vt:vector size="8" baseType="variant">
      <vt:variant>
        <vt:lpstr>Używane czcionki</vt:lpstr>
      </vt:variant>
      <vt:variant>
        <vt:i4>2</vt:i4>
      </vt:variant>
      <vt:variant>
        <vt:lpstr>Motyw</vt:lpstr>
      </vt:variant>
      <vt:variant>
        <vt:i4>1</vt:i4>
      </vt:variant>
      <vt:variant>
        <vt:lpstr>Tytuły slajdów</vt:lpstr>
      </vt:variant>
      <vt:variant>
        <vt:i4>35</vt:i4>
      </vt:variant>
      <vt:variant>
        <vt:lpstr>Pokazy niestandardowe</vt:lpstr>
      </vt:variant>
      <vt:variant>
        <vt:i4>2</vt:i4>
      </vt:variant>
    </vt:vector>
  </HeadingPairs>
  <TitlesOfParts>
    <vt:vector size="40" baseType="lpstr">
      <vt:lpstr>Arial</vt:lpstr>
      <vt:lpstr>Lato</vt:lpstr>
      <vt:lpstr>Office Theme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Jedna lekcja — 45 minut</vt:lpstr>
      <vt:lpstr>Dwa spotkania — 2 × 45 minut</vt:lpstr>
    </vt:vector>
  </TitlesOfParts>
  <Company>Fundacja INITIO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HorseConnect — Młodzi Obywatele w działaniu</dc:title>
  <dc:subject>HorseConnect — materiały dydaktyczne do wykorzystania w szkołach</dc:subject>
  <dc:creator>Fundacja INITIO</dc:creator>
  <cp:lastModifiedBy>Karol Sadlowski</cp:lastModifiedBy>
  <cp:revision>2</cp:revision>
  <dcterms:created xsi:type="dcterms:W3CDTF">2026-10-10T18:50:58Z</dcterms:created>
  <dcterms:modified xsi:type="dcterms:W3CDTF">2026-10-13T11:01:34Z</dcterms:modified>
</cp:coreProperties>
</file>